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27FD-1CE6-44C2-9801-CF62EE487EEA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8F04-3765-4808-986B-050B446765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504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27FD-1CE6-44C2-9801-CF62EE487EEA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8F04-3765-4808-986B-050B446765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97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27FD-1CE6-44C2-9801-CF62EE487EEA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8F04-3765-4808-986B-050B4467653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9073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27FD-1CE6-44C2-9801-CF62EE487EEA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8F04-3765-4808-986B-050B446765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229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27FD-1CE6-44C2-9801-CF62EE487EEA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8F04-3765-4808-986B-050B4467653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0567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27FD-1CE6-44C2-9801-CF62EE487EEA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8F04-3765-4808-986B-050B446765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047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27FD-1CE6-44C2-9801-CF62EE487EEA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8F04-3765-4808-986B-050B446765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64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27FD-1CE6-44C2-9801-CF62EE487EEA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8F04-3765-4808-986B-050B446765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39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27FD-1CE6-44C2-9801-CF62EE487EEA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8F04-3765-4808-986B-050B446765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472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27FD-1CE6-44C2-9801-CF62EE487EEA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8F04-3765-4808-986B-050B446765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522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27FD-1CE6-44C2-9801-CF62EE487EEA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8F04-3765-4808-986B-050B446765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637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27FD-1CE6-44C2-9801-CF62EE487EEA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8F04-3765-4808-986B-050B446765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377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27FD-1CE6-44C2-9801-CF62EE487EEA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8F04-3765-4808-986B-050B446765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368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27FD-1CE6-44C2-9801-CF62EE487EEA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8F04-3765-4808-986B-050B446765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694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27FD-1CE6-44C2-9801-CF62EE487EEA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8F04-3765-4808-986B-050B446765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547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27FD-1CE6-44C2-9801-CF62EE487EEA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8F04-3765-4808-986B-050B446765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616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227FD-1CE6-44C2-9801-CF62EE487EEA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AA8F04-3765-4808-986B-050B446765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2693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0897" y="1828800"/>
            <a:ext cx="9307285" cy="1772558"/>
          </a:xfrm>
        </p:spPr>
        <p:txBody>
          <a:bodyPr/>
          <a:lstStyle/>
          <a:p>
            <a:r>
              <a:rPr lang="ru-RU" b="1" dirty="0"/>
              <a:t>Инфекции, передаваемые половым путем (ИППП)</a:t>
            </a:r>
          </a:p>
        </p:txBody>
      </p:sp>
    </p:spTree>
    <p:extLst>
      <p:ext uri="{BB962C8B-B14F-4D97-AF65-F5344CB8AC3E}">
        <p14:creationId xmlns:p14="http://schemas.microsoft.com/office/powerpoint/2010/main" val="16418928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Наибольшую заболеваемость среди ИППП вызывают восемь патогенов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accent1"/>
                </a:solidFill>
              </a:rPr>
              <a:t>В настоящее время излечимы</a:t>
            </a:r>
            <a:r>
              <a:rPr lang="en-US" sz="2800" dirty="0">
                <a:solidFill>
                  <a:schemeClr val="accent1"/>
                </a:solidFill>
              </a:rPr>
              <a:t>  </a:t>
            </a:r>
            <a:endParaRPr lang="en-US" sz="2800" dirty="0"/>
          </a:p>
          <a:p>
            <a:r>
              <a:rPr lang="ru-RU" sz="2400" dirty="0"/>
              <a:t>Сифилис</a:t>
            </a:r>
            <a:r>
              <a:rPr lang="en-US" sz="2400" dirty="0"/>
              <a:t> </a:t>
            </a:r>
            <a:r>
              <a:rPr lang="en-US" sz="2800" dirty="0"/>
              <a:t>   </a:t>
            </a:r>
          </a:p>
          <a:p>
            <a:r>
              <a:rPr lang="ru-RU" sz="2400" dirty="0"/>
              <a:t>Гонорея</a:t>
            </a:r>
            <a:r>
              <a:rPr lang="en-US" sz="2400" dirty="0"/>
              <a:t>  </a:t>
            </a:r>
            <a:endParaRPr lang="ru-RU" sz="2400" dirty="0"/>
          </a:p>
          <a:p>
            <a:r>
              <a:rPr lang="ru-RU" sz="2400" dirty="0"/>
              <a:t>Хламидиоз</a:t>
            </a:r>
          </a:p>
          <a:p>
            <a:r>
              <a:rPr lang="ru-RU" sz="2400" dirty="0"/>
              <a:t>трихомониаз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570704" y="2075922"/>
            <a:ext cx="4184034" cy="3880773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accent1"/>
                </a:solidFill>
              </a:rPr>
              <a:t>Не поддаются излечению</a:t>
            </a:r>
            <a:endParaRPr lang="ru-RU" sz="2800" dirty="0"/>
          </a:p>
          <a:p>
            <a:r>
              <a:rPr lang="ru-RU" sz="2400" dirty="0"/>
              <a:t>гепатит</a:t>
            </a:r>
            <a:r>
              <a:rPr lang="en-US" sz="2400" dirty="0"/>
              <a:t> </a:t>
            </a:r>
            <a:r>
              <a:rPr lang="ru-RU" sz="2400" dirty="0"/>
              <a:t>В</a:t>
            </a:r>
          </a:p>
          <a:p>
            <a:r>
              <a:rPr lang="ru-RU" sz="2400" dirty="0"/>
              <a:t>Вирус простого герпеса (ВПГ)</a:t>
            </a:r>
          </a:p>
          <a:p>
            <a:r>
              <a:rPr lang="ru-RU" sz="2400" dirty="0"/>
              <a:t>ВИЧ</a:t>
            </a:r>
          </a:p>
          <a:p>
            <a:r>
              <a:rPr lang="ru-RU" sz="2400" dirty="0"/>
              <a:t>Вирус папилломы человека (ВПЧ)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A985808-84A3-4133-AFC1-E93AB6C254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600" y="2892212"/>
            <a:ext cx="3996796" cy="300281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0785292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3529" y="228600"/>
            <a:ext cx="9421585" cy="1701800"/>
          </a:xfrm>
        </p:spPr>
        <p:txBody>
          <a:bodyPr>
            <a:normAutofit fontScale="90000"/>
          </a:bodyPr>
          <a:lstStyle/>
          <a:p>
            <a:r>
              <a:rPr lang="ru-RU" dirty="0"/>
              <a:t>ИППП оказывают серьезное негативное воздействие на сексуальное и репродуктивное здоровье во всем мире.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7780866" cy="1317397"/>
          </a:xfrm>
        </p:spPr>
        <p:txBody>
          <a:bodyPr>
            <a:normAutofit/>
          </a:bodyPr>
          <a:lstStyle/>
          <a:p>
            <a:r>
              <a:rPr lang="ru-RU" sz="2400" dirty="0"/>
              <a:t>Ежедневно происходит более 1</a:t>
            </a:r>
            <a:r>
              <a:rPr lang="en-US" sz="2400" dirty="0"/>
              <a:t> </a:t>
            </a:r>
            <a:r>
              <a:rPr lang="ru-RU" sz="2400" dirty="0"/>
              <a:t>миллиона случаев заражения ИППП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1255" y="3233057"/>
            <a:ext cx="7727959" cy="3429000"/>
          </a:xfrm>
        </p:spPr>
        <p:txBody>
          <a:bodyPr/>
          <a:lstStyle/>
          <a:p>
            <a:r>
              <a:rPr lang="ru-RU" dirty="0"/>
              <a:t>В 2020</a:t>
            </a:r>
            <a:r>
              <a:rPr lang="en-US" dirty="0"/>
              <a:t> </a:t>
            </a:r>
            <a:r>
              <a:rPr lang="ru-RU" dirty="0"/>
              <a:t>г., по</a:t>
            </a:r>
            <a:r>
              <a:rPr lang="en-US" dirty="0"/>
              <a:t> </a:t>
            </a:r>
            <a:r>
              <a:rPr lang="ru-RU" dirty="0"/>
              <a:t>оценкам ВОЗ, 374</a:t>
            </a:r>
            <a:r>
              <a:rPr lang="en-US" dirty="0"/>
              <a:t> </a:t>
            </a:r>
            <a:r>
              <a:rPr lang="ru-RU" dirty="0"/>
              <a:t>миллиона человек заразились одной из четырех ИППП </a:t>
            </a:r>
          </a:p>
          <a:p>
            <a:r>
              <a:rPr lang="ru-RU" dirty="0"/>
              <a:t>хламидиозом (129</a:t>
            </a:r>
            <a:r>
              <a:rPr lang="en-US" dirty="0"/>
              <a:t> </a:t>
            </a:r>
            <a:r>
              <a:rPr lang="ru-RU" dirty="0"/>
              <a:t>миллионов)</a:t>
            </a:r>
          </a:p>
          <a:p>
            <a:r>
              <a:rPr lang="ru-RU" dirty="0"/>
              <a:t>гонореей (82</a:t>
            </a:r>
            <a:r>
              <a:rPr lang="en-US" dirty="0"/>
              <a:t> </a:t>
            </a:r>
            <a:r>
              <a:rPr lang="ru-RU" dirty="0"/>
              <a:t>миллиона)</a:t>
            </a:r>
          </a:p>
          <a:p>
            <a:r>
              <a:rPr lang="ru-RU" dirty="0"/>
              <a:t>сифилисом (7,1</a:t>
            </a:r>
            <a:r>
              <a:rPr lang="en-US" dirty="0"/>
              <a:t> </a:t>
            </a:r>
            <a:r>
              <a:rPr lang="ru-RU" dirty="0"/>
              <a:t>миллиона)</a:t>
            </a:r>
          </a:p>
          <a:p>
            <a:r>
              <a:rPr lang="ru-RU" dirty="0"/>
              <a:t>трихомониазом (156</a:t>
            </a:r>
            <a:r>
              <a:rPr lang="en-US" dirty="0"/>
              <a:t> </a:t>
            </a:r>
            <a:r>
              <a:rPr lang="ru-RU" dirty="0"/>
              <a:t>миллионов)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EB4B276-6DC7-40C5-BBFE-6229CB2D71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616" y="3877733"/>
            <a:ext cx="4308995" cy="2860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8241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1257"/>
            <a:ext cx="10600266" cy="1338943"/>
          </a:xfrm>
        </p:spPr>
        <p:txBody>
          <a:bodyPr>
            <a:normAutofit fontScale="90000"/>
          </a:bodyPr>
          <a:lstStyle/>
          <a:p>
            <a:r>
              <a:rPr lang="ru-RU" dirty="0"/>
              <a:t>Заражение ИППП может иметь серьезные последствия, которые обусловлены не только непосредственным воздействием инфекции.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9495366" cy="3880772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Такие ИППП, как герпес, гонорея и сифилис, могут повышать риск заражения ВИЧ.</a:t>
            </a:r>
          </a:p>
          <a:p>
            <a:pPr lvl="0"/>
            <a:r>
              <a:rPr lang="ru-RU" dirty="0"/>
              <a:t>Передача ИППП от матери ребенку может приводить к мертворождению, смерти новорожденного, низкой массе тела при рождении и недоношенности, сепсису, неонатальному конъюнктивиту и врожденным аномалиям.</a:t>
            </a:r>
          </a:p>
          <a:p>
            <a:pPr lvl="0"/>
            <a:r>
              <a:rPr lang="ru-RU" dirty="0"/>
              <a:t>Инфекция ВПЧ вызывает рак шейки матки и другие онкологические заболевания.</a:t>
            </a:r>
          </a:p>
          <a:p>
            <a:pPr lvl="0"/>
            <a:r>
              <a:rPr lang="ru-RU" dirty="0"/>
              <a:t>Согласно оценкам, в 2019 г. в результате инфицирования гепатитом </a:t>
            </a:r>
            <a:r>
              <a:rPr lang="en-US" dirty="0"/>
              <a:t>B</a:t>
            </a:r>
            <a:r>
              <a:rPr lang="ru-RU" dirty="0"/>
              <a:t> умерло 820</a:t>
            </a:r>
            <a:r>
              <a:rPr lang="en-US" dirty="0"/>
              <a:t> </a:t>
            </a:r>
            <a:r>
              <a:rPr lang="ru-RU" dirty="0"/>
              <a:t>000</a:t>
            </a:r>
            <a:r>
              <a:rPr lang="en-US" dirty="0"/>
              <a:t> </a:t>
            </a:r>
            <a:r>
              <a:rPr lang="ru-RU" dirty="0"/>
              <a:t>человек, непосредственной причиной смерти большинства из которых стали цирроз и гепатоцеллюлярная карцинома. Такие ИППП, как гонорея и хламидиоз, являются ведущими причинами воспалительных заболеваний органов малого таза и бесплодия у женщин.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70252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985223" cy="1320800"/>
          </a:xfrm>
        </p:spPr>
        <p:txBody>
          <a:bodyPr>
            <a:normAutofit fontScale="90000"/>
          </a:bodyPr>
          <a:lstStyle/>
          <a:p>
            <a:r>
              <a:rPr lang="ru-RU" sz="5400" b="1" dirty="0"/>
              <a:t>Профилактика ИППП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96334" y="1508655"/>
            <a:ext cx="6984999" cy="2843211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презервативы при условии их правильного и систематического применения</a:t>
            </a:r>
          </a:p>
          <a:p>
            <a:r>
              <a:rPr lang="ru-RU" sz="2400" dirty="0"/>
              <a:t>безопасные и высокоэффективные вакцины</a:t>
            </a:r>
          </a:p>
          <a:p>
            <a:r>
              <a:rPr lang="ru-RU" sz="2400" dirty="0"/>
              <a:t>добровольное медицинское обрезание у взрослых мужчин, использование </a:t>
            </a:r>
            <a:r>
              <a:rPr lang="ru-RU" sz="2400" dirty="0" err="1"/>
              <a:t>микробиоцидов</a:t>
            </a:r>
            <a:r>
              <a:rPr lang="ru-RU" sz="2400" dirty="0"/>
              <a:t> и прохождение лечения партнерами</a:t>
            </a:r>
            <a:endParaRPr lang="ru-RU" sz="2400" b="1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26FCA38-B2DE-4127-B2E7-34A5DDC3BA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333" y="2731775"/>
            <a:ext cx="4622801" cy="39103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005011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8208" y="209023"/>
            <a:ext cx="8596668" cy="1320800"/>
          </a:xfrm>
        </p:spPr>
        <p:txBody>
          <a:bodyPr/>
          <a:lstStyle/>
          <a:p>
            <a:r>
              <a:rPr lang="ru-RU" b="1" dirty="0"/>
              <a:t>Диагностика ИППП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9351" y="1041400"/>
            <a:ext cx="9492649" cy="3767667"/>
          </a:xfrm>
        </p:spPr>
        <p:txBody>
          <a:bodyPr>
            <a:normAutofit fontScale="55000" lnSpcReduction="20000"/>
          </a:bodyPr>
          <a:lstStyle/>
          <a:p>
            <a:r>
              <a:rPr lang="ru-RU" sz="3200" dirty="0"/>
              <a:t>ИППП часто протекают бессимптомно. Возникающие симптомы могут иметь неспецифичный характер</a:t>
            </a:r>
          </a:p>
          <a:p>
            <a:r>
              <a:rPr lang="ru-RU" sz="3200" dirty="0"/>
              <a:t>зачастую не удается установить конкретную ИППП, и пациент нередко получает лечение по поводу двух или более ИППП</a:t>
            </a:r>
          </a:p>
          <a:p>
            <a:r>
              <a:rPr lang="ru-RU" sz="3200" dirty="0"/>
              <a:t>В странах с высоким уровнем дохода широко применяются точные диагностические тесты на ИППП (с использованием молекулярных технологий)</a:t>
            </a:r>
          </a:p>
          <a:p>
            <a:r>
              <a:rPr lang="ru-RU" sz="3200" dirty="0"/>
              <a:t>С другой стороны, имеются недорогие экспресс-тесты на сифилис, гепатит </a:t>
            </a:r>
            <a:r>
              <a:rPr lang="en-US" sz="3200" dirty="0"/>
              <a:t>B</a:t>
            </a:r>
            <a:r>
              <a:rPr lang="ru-RU" sz="3200" dirty="0"/>
              <a:t> и ВИЧ. В</a:t>
            </a:r>
            <a:r>
              <a:rPr lang="en-US" sz="3200" dirty="0"/>
              <a:t> </a:t>
            </a:r>
            <a:r>
              <a:rPr lang="ru-RU" sz="3200" dirty="0"/>
              <a:t>условиях ограниченных ресурсов нередко используются экспресс-тест на сифилис и двойной экспресс-тест на ВИЧ/сифилис.</a:t>
            </a:r>
          </a:p>
          <a:p>
            <a:r>
              <a:rPr lang="ru-RU" sz="3200" dirty="0"/>
              <a:t>Разрабатывается ряд других экспресс-тестов, которые могут повысить эффективность диагностики и лечения ИППП, особенно в условиях нехватки ресурсов.</a:t>
            </a:r>
          </a:p>
          <a:p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30742" y="6858000"/>
            <a:ext cx="4184034" cy="293705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56209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353</Words>
  <Application>Microsoft Office PowerPoint</Application>
  <PresentationFormat>Широкоэкранный</PresentationFormat>
  <Paragraphs>34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Аспект</vt:lpstr>
      <vt:lpstr>Инфекции, передаваемые половым путем (ИППП)</vt:lpstr>
      <vt:lpstr>Наибольшую заболеваемость среди ИППП вызывают восемь патогенов</vt:lpstr>
      <vt:lpstr>ИППП оказывают серьезное негативное воздействие на сексуальное и репродуктивное здоровье во всем мире. </vt:lpstr>
      <vt:lpstr>Заражение ИППП может иметь серьезные последствия, которые обусловлены не только непосредственным воздействием инфекции. </vt:lpstr>
      <vt:lpstr>Профилактика ИППП </vt:lpstr>
      <vt:lpstr>Диагностика ИППП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Инфекции, передаваемые половым путем (ИППП)</dc:title>
  <dc:creator>sus</dc:creator>
  <cp:lastModifiedBy>*</cp:lastModifiedBy>
  <cp:revision>7</cp:revision>
  <dcterms:created xsi:type="dcterms:W3CDTF">2023-10-25T16:06:30Z</dcterms:created>
  <dcterms:modified xsi:type="dcterms:W3CDTF">2023-10-30T09:36:59Z</dcterms:modified>
</cp:coreProperties>
</file>