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9" r:id="rId13"/>
    <p:sldId id="270" r:id="rId14"/>
    <p:sldId id="272" r:id="rId15"/>
    <p:sldId id="273" r:id="rId16"/>
    <p:sldId id="266" r:id="rId17"/>
    <p:sldId id="275" r:id="rId18"/>
    <p:sldId id="276" r:id="rId19"/>
    <p:sldId id="277" r:id="rId20"/>
    <p:sldId id="278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1" d="100"/>
          <a:sy n="101" d="100"/>
        </p:scale>
        <p:origin x="-18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37764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learningapps.org/7403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033316"/>
            <a:ext cx="44872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о базе данных. Назначение СУБД. Элементы интерфейса СУБД.</a:t>
            </a:r>
            <a:endParaRPr lang="ru-RU" sz="4000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422" y="1278315"/>
            <a:ext cx="777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Реляционная модель </a:t>
            </a:r>
            <a:r>
              <a:rPr lang="ru-RU" sz="3200" dirty="0"/>
              <a:t>представляет объекты и взаимосвязи между ними в виде таблиц, а все операции над данными сводятся к операциям над этими таблицами.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8753"/>
              </p:ext>
            </p:extLst>
          </p:nvPr>
        </p:nvGraphicFramePr>
        <p:xfrm>
          <a:off x="661637" y="4189522"/>
          <a:ext cx="7824787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Document" r:id="rId5" imgW="8885831" imgH="2819924" progId="Word.Document.8">
                  <p:embed/>
                </p:oleObj>
              </mc:Choice>
              <mc:Fallback>
                <p:oleObj name="Document" r:id="rId5" imgW="8885831" imgH="2819924" progId="Word.Document.8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37" y="4189522"/>
                        <a:ext cx="7824787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79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422" y="1278315"/>
            <a:ext cx="7771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Реляционная модель </a:t>
            </a:r>
            <a:r>
              <a:rPr lang="ru-RU" sz="3200" dirty="0">
                <a:cs typeface="Times New Roman" pitchFamily="18" charset="0"/>
              </a:rPr>
              <a:t>как правило, состоит из нескольких таблиц, которые связываются между собой ключами.</a:t>
            </a:r>
          </a:p>
          <a:p>
            <a:pPr algn="just"/>
            <a:r>
              <a:rPr lang="ru-RU" sz="3200" dirty="0">
                <a:cs typeface="Times New Roman" pitchFamily="18" charset="0"/>
              </a:rPr>
              <a:t>Каждая строка такой таблицы называется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записью.</a:t>
            </a:r>
          </a:p>
          <a:p>
            <a:r>
              <a:rPr lang="ru-RU" sz="3200" dirty="0">
                <a:cs typeface="Times New Roman" pitchFamily="18" charset="0"/>
              </a:rPr>
              <a:t>Каждый столбец в такой таблице называется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полем.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>
                <a:cs typeface="Times New Roman" pitchFamily="18" charset="0"/>
              </a:rPr>
              <a:t>это поле, которое однозначно определяет соответствующую запись.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93994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4"/>
            <a:ext cx="913993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  <p:sp>
        <p:nvSpPr>
          <p:cNvPr id="73" name="Заголовок 3"/>
          <p:cNvSpPr txBox="1">
            <a:spLocks/>
          </p:cNvSpPr>
          <p:nvPr/>
        </p:nvSpPr>
        <p:spPr>
          <a:xfrm>
            <a:off x="1293321" y="966893"/>
            <a:ext cx="5065936" cy="371105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4" name="Содержимое 4"/>
          <p:cNvSpPr txBox="1">
            <a:spLocks/>
          </p:cNvSpPr>
          <p:nvPr/>
        </p:nvSpPr>
        <p:spPr>
          <a:xfrm>
            <a:off x="855171" y="1462193"/>
            <a:ext cx="5332564" cy="336177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  <a:buFont typeface="Wingdings"/>
              <a:buNone/>
            </a:pPr>
            <a:endParaRPr lang="ru-RU">
              <a:solidFill>
                <a:prstClr val="black"/>
              </a:solidFill>
              <a:latin typeface="Arial" charset="0"/>
            </a:endParaRPr>
          </a:p>
          <a:p>
            <a:pPr>
              <a:buClr>
                <a:srgbClr val="FE8637"/>
              </a:buClr>
            </a:pPr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813074" y="1295316"/>
            <a:ext cx="8234055" cy="111414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Иерархическая БД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charset="0"/>
              </a:rPr>
              <a:t>– это набор данных в виде многоуровневой структуры (дерева).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427832" y="2292415"/>
            <a:ext cx="3076851" cy="49951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Структура школы: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auto">
          <a:xfrm>
            <a:off x="938865" y="3865669"/>
            <a:ext cx="2133597" cy="36933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Класс</a:t>
            </a:r>
            <a:r>
              <a:rPr lang="ru-RU" dirty="0">
                <a:latin typeface="Arial" charset="0"/>
              </a:rPr>
              <a:t> (уровень 2)</a:t>
            </a:r>
          </a:p>
        </p:txBody>
      </p: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340752" y="4760710"/>
            <a:ext cx="2731710" cy="36933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Параллель</a:t>
            </a:r>
            <a:r>
              <a:rPr lang="ru-RU" dirty="0">
                <a:latin typeface="Arial" charset="0"/>
              </a:rPr>
              <a:t> (уровень 3)</a:t>
            </a: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3429044" y="4808512"/>
            <a:ext cx="6858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9А</a:t>
            </a:r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3489369" y="3819500"/>
            <a:ext cx="1576388" cy="347662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latin typeface="Arial" charset="0"/>
              </a:rPr>
              <a:t> класс</a:t>
            </a:r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>
            <a:off x="6927894" y="3830612"/>
            <a:ext cx="1576388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11 класс</a:t>
            </a:r>
          </a:p>
        </p:txBody>
      </p:sp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5127669" y="2893987"/>
            <a:ext cx="1503362" cy="3476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Arial" charset="0"/>
              </a:rPr>
              <a:t>Школа №2</a:t>
            </a:r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H="1">
            <a:off x="4335507" y="3254350"/>
            <a:ext cx="835025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3" name="Line 24"/>
          <p:cNvSpPr>
            <a:spLocks noChangeShapeType="1"/>
          </p:cNvSpPr>
          <p:nvPr/>
        </p:nvSpPr>
        <p:spPr bwMode="auto">
          <a:xfrm>
            <a:off x="5919832" y="3254350"/>
            <a:ext cx="1587" cy="547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4" name="Line 26"/>
          <p:cNvSpPr>
            <a:spLocks noChangeShapeType="1"/>
          </p:cNvSpPr>
          <p:nvPr/>
        </p:nvSpPr>
        <p:spPr bwMode="auto">
          <a:xfrm flipH="1">
            <a:off x="5698105" y="4235001"/>
            <a:ext cx="247642" cy="573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5" name="Line 29"/>
          <p:cNvSpPr>
            <a:spLocks noChangeShapeType="1"/>
          </p:cNvSpPr>
          <p:nvPr/>
        </p:nvSpPr>
        <p:spPr bwMode="auto">
          <a:xfrm>
            <a:off x="6351632" y="3254350"/>
            <a:ext cx="86360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6" name="Line 38"/>
          <p:cNvSpPr>
            <a:spLocks noChangeShapeType="1"/>
          </p:cNvSpPr>
          <p:nvPr/>
        </p:nvSpPr>
        <p:spPr bwMode="auto">
          <a:xfrm flipH="1">
            <a:off x="3686219" y="4262412"/>
            <a:ext cx="315913" cy="54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18" name="Rectangle 21"/>
          <p:cNvSpPr>
            <a:spLocks noChangeArrowheads="1"/>
          </p:cNvSpPr>
          <p:nvPr/>
        </p:nvSpPr>
        <p:spPr bwMode="auto">
          <a:xfrm>
            <a:off x="5199107" y="3830612"/>
            <a:ext cx="1576387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10 класс</a:t>
            </a:r>
          </a:p>
        </p:txBody>
      </p:sp>
      <p:grpSp>
        <p:nvGrpSpPr>
          <p:cNvPr id="119" name="Group 38"/>
          <p:cNvGrpSpPr>
            <a:grpSpLocks/>
          </p:cNvGrpSpPr>
          <p:nvPr/>
        </p:nvGrpSpPr>
        <p:grpSpPr bwMode="auto">
          <a:xfrm>
            <a:off x="7289497" y="5358756"/>
            <a:ext cx="1281310" cy="1053295"/>
            <a:chOff x="376" y="2425"/>
            <a:chExt cx="1562" cy="1505"/>
          </a:xfrm>
        </p:grpSpPr>
        <p:sp>
          <p:nvSpPr>
            <p:cNvPr id="120" name="Rectangle 39"/>
            <p:cNvSpPr>
              <a:spLocks noChangeArrowheads="1"/>
            </p:cNvSpPr>
            <p:nvPr/>
          </p:nvSpPr>
          <p:spPr bwMode="auto">
            <a:xfrm>
              <a:off x="693" y="2425"/>
              <a:ext cx="62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корень</a:t>
              </a:r>
            </a:p>
          </p:txBody>
        </p:sp>
        <p:pic>
          <p:nvPicPr>
            <p:cNvPr id="121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6" y="2938"/>
              <a:ext cx="1562" cy="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4329469" y="4805294"/>
            <a:ext cx="6096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9Б</a:t>
            </a:r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 flipH="1">
            <a:off x="7391444" y="4275112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4" name="Line 39"/>
          <p:cNvSpPr>
            <a:spLocks noChangeShapeType="1"/>
          </p:cNvSpPr>
          <p:nvPr/>
        </p:nvSpPr>
        <p:spPr bwMode="auto">
          <a:xfrm>
            <a:off x="8151857" y="4262412"/>
            <a:ext cx="30797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5" name="Rectangle 15"/>
          <p:cNvSpPr>
            <a:spLocks noChangeArrowheads="1"/>
          </p:cNvSpPr>
          <p:nvPr/>
        </p:nvSpPr>
        <p:spPr bwMode="auto">
          <a:xfrm>
            <a:off x="5154351" y="4795812"/>
            <a:ext cx="763587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10А</a:t>
            </a: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7010444" y="4808512"/>
            <a:ext cx="763587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solidFill>
                  <a:schemeClr val="bg1"/>
                </a:solidFill>
                <a:latin typeface="Arial" charset="0"/>
              </a:rPr>
              <a:t>11А</a:t>
            </a: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7999456" y="4808512"/>
            <a:ext cx="763588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11Б</a:t>
            </a:r>
          </a:p>
        </p:txBody>
      </p:sp>
      <p:sp>
        <p:nvSpPr>
          <p:cNvPr id="128" name="Line 48"/>
          <p:cNvSpPr>
            <a:spLocks noChangeShapeType="1"/>
          </p:cNvSpPr>
          <p:nvPr/>
        </p:nvSpPr>
        <p:spPr bwMode="auto">
          <a:xfrm flipH="1">
            <a:off x="3429043" y="3109887"/>
            <a:ext cx="1554163" cy="22226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" name="Line 49"/>
          <p:cNvSpPr>
            <a:spLocks noChangeShapeType="1"/>
          </p:cNvSpPr>
          <p:nvPr/>
        </p:nvSpPr>
        <p:spPr bwMode="auto">
          <a:xfrm flipH="1" flipV="1">
            <a:off x="2991123" y="4046512"/>
            <a:ext cx="480784" cy="0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" name="Line 50"/>
          <p:cNvSpPr>
            <a:spLocks noChangeShapeType="1"/>
          </p:cNvSpPr>
          <p:nvPr/>
        </p:nvSpPr>
        <p:spPr bwMode="auto">
          <a:xfrm flipH="1" flipV="1">
            <a:off x="2964024" y="4945376"/>
            <a:ext cx="436444" cy="15536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" name="Line 39"/>
          <p:cNvSpPr>
            <a:spLocks noChangeShapeType="1"/>
          </p:cNvSpPr>
          <p:nvPr/>
        </p:nvSpPr>
        <p:spPr bwMode="auto">
          <a:xfrm>
            <a:off x="4471427" y="4235001"/>
            <a:ext cx="161982" cy="5768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0" name="Rectangle 6"/>
          <p:cNvSpPr>
            <a:spLocks noChangeArrowheads="1"/>
          </p:cNvSpPr>
          <p:nvPr/>
        </p:nvSpPr>
        <p:spPr bwMode="auto">
          <a:xfrm>
            <a:off x="1140628" y="2970628"/>
            <a:ext cx="2216184" cy="36933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Школа</a:t>
            </a:r>
            <a:r>
              <a:rPr lang="ru-RU" dirty="0">
                <a:latin typeface="Arial" charset="0"/>
              </a:rPr>
              <a:t> (уровень 1)</a:t>
            </a:r>
          </a:p>
        </p:txBody>
      </p:sp>
      <p:sp>
        <p:nvSpPr>
          <p:cNvPr id="161" name="Rectangle 15"/>
          <p:cNvSpPr>
            <a:spLocks noChangeArrowheads="1"/>
          </p:cNvSpPr>
          <p:nvPr/>
        </p:nvSpPr>
        <p:spPr bwMode="auto">
          <a:xfrm>
            <a:off x="6090534" y="4805293"/>
            <a:ext cx="763587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10Б</a:t>
            </a:r>
          </a:p>
        </p:txBody>
      </p:sp>
      <p:sp>
        <p:nvSpPr>
          <p:cNvPr id="162" name="Line 26"/>
          <p:cNvSpPr>
            <a:spLocks noChangeShapeType="1"/>
          </p:cNvSpPr>
          <p:nvPr/>
        </p:nvSpPr>
        <p:spPr bwMode="auto">
          <a:xfrm>
            <a:off x="6171172" y="4235002"/>
            <a:ext cx="252440" cy="5768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  <p:sp>
        <p:nvSpPr>
          <p:cNvPr id="73" name="Заголовок 3"/>
          <p:cNvSpPr txBox="1">
            <a:spLocks/>
          </p:cNvSpPr>
          <p:nvPr/>
        </p:nvSpPr>
        <p:spPr>
          <a:xfrm>
            <a:off x="1293321" y="966893"/>
            <a:ext cx="5065936" cy="371105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4" name="Содержимое 4"/>
          <p:cNvSpPr txBox="1">
            <a:spLocks/>
          </p:cNvSpPr>
          <p:nvPr/>
        </p:nvSpPr>
        <p:spPr>
          <a:xfrm>
            <a:off x="855171" y="1462193"/>
            <a:ext cx="5332564" cy="336177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  <a:buFont typeface="Wingdings"/>
              <a:buNone/>
            </a:pPr>
            <a:endParaRPr lang="ru-RU">
              <a:solidFill>
                <a:prstClr val="black"/>
              </a:solidFill>
              <a:latin typeface="Arial" charset="0"/>
            </a:endParaRPr>
          </a:p>
          <a:p>
            <a:pPr>
              <a:buClr>
                <a:srgbClr val="FE8637"/>
              </a:buClr>
            </a:pPr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813074" y="1295316"/>
            <a:ext cx="8234055" cy="111414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Иерархическая БД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charset="0"/>
              </a:rPr>
              <a:t>– это набор данных в виде многоуровневой структуры (дерева).</a:t>
            </a:r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1082002" y="3059850"/>
            <a:ext cx="6657866" cy="2436181"/>
            <a:chOff x="307" y="954"/>
            <a:chExt cx="5293" cy="1545"/>
          </a:xfrm>
        </p:grpSpPr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2438" y="1091"/>
              <a:ext cx="1294" cy="285"/>
              <a:chOff x="2438" y="1091"/>
              <a:chExt cx="1294" cy="285"/>
            </a:xfrm>
          </p:grpSpPr>
          <p:pic>
            <p:nvPicPr>
              <p:cNvPr id="59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8" y="1182"/>
                <a:ext cx="370" cy="194"/>
              </a:xfrm>
              <a:prstGeom prst="rect">
                <a:avLst/>
              </a:prstGeom>
              <a:noFill/>
            </p:spPr>
          </p:pic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2839" y="1091"/>
                <a:ext cx="893" cy="264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/>
              <a:lstStyle/>
              <a:p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Диск С</a:t>
                </a:r>
                <a:r>
                  <a:rPr lang="en-US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:</a:t>
                </a: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307" y="1664"/>
              <a:ext cx="1432" cy="292"/>
              <a:chOff x="2994" y="1331"/>
              <a:chExt cx="1117" cy="234"/>
            </a:xfrm>
          </p:grpSpPr>
          <p:pic>
            <p:nvPicPr>
              <p:cNvPr id="5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Документы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39" name="Group 11"/>
            <p:cNvGrpSpPr>
              <a:grpSpLocks/>
            </p:cNvGrpSpPr>
            <p:nvPr/>
          </p:nvGrpSpPr>
          <p:grpSpPr bwMode="auto">
            <a:xfrm>
              <a:off x="4168" y="1664"/>
              <a:ext cx="1432" cy="291"/>
              <a:chOff x="2994" y="1331"/>
              <a:chExt cx="1117" cy="234"/>
            </a:xfrm>
          </p:grpSpPr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Видео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1376" y="2207"/>
              <a:ext cx="1030" cy="292"/>
              <a:chOff x="1441" y="1894"/>
              <a:chExt cx="803" cy="234"/>
            </a:xfrm>
          </p:grpSpPr>
          <p:pic>
            <p:nvPicPr>
              <p:cNvPr id="53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1" y="1894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54" name="Rectangle 16"/>
              <p:cNvSpPr>
                <a:spLocks noChangeArrowheads="1"/>
              </p:cNvSpPr>
              <p:nvPr/>
            </p:nvSpPr>
            <p:spPr bwMode="auto">
              <a:xfrm>
                <a:off x="1754" y="1936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</a:t>
                </a:r>
                <a:r>
                  <a:rPr lang="en-US" sz="1600" b="1" dirty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010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41" name="Group 17"/>
            <p:cNvGrpSpPr>
              <a:grpSpLocks/>
            </p:cNvGrpSpPr>
            <p:nvPr/>
          </p:nvGrpSpPr>
          <p:grpSpPr bwMode="auto">
            <a:xfrm>
              <a:off x="2567" y="2190"/>
              <a:ext cx="1074" cy="292"/>
              <a:chOff x="1146" y="1880"/>
              <a:chExt cx="837" cy="234"/>
            </a:xfrm>
          </p:grpSpPr>
          <p:pic>
            <p:nvPicPr>
              <p:cNvPr id="51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6" y="1880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1493" y="1952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20</a:t>
                </a:r>
                <a:r>
                  <a:rPr lang="en-US" sz="1600" b="1" dirty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11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103" y="1402"/>
              <a:ext cx="0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H="1">
              <a:off x="1746" y="1368"/>
              <a:ext cx="822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3659" y="1332"/>
              <a:ext cx="869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H="1">
              <a:off x="2157" y="1858"/>
              <a:ext cx="651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3134" y="1859"/>
              <a:ext cx="193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653" y="954"/>
              <a:ext cx="11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Arial" charset="0"/>
                </a:rPr>
                <a:t>дерево папок:</a:t>
              </a:r>
            </a:p>
          </p:txBody>
        </p:sp>
        <p:grpSp>
          <p:nvGrpSpPr>
            <p:cNvPr id="48" name="Group 26"/>
            <p:cNvGrpSpPr>
              <a:grpSpLocks/>
            </p:cNvGrpSpPr>
            <p:nvPr/>
          </p:nvGrpSpPr>
          <p:grpSpPr bwMode="auto">
            <a:xfrm>
              <a:off x="2257" y="1664"/>
              <a:ext cx="1432" cy="291"/>
              <a:chOff x="2994" y="1331"/>
              <a:chExt cx="1117" cy="234"/>
            </a:xfrm>
          </p:grpSpPr>
          <p:pic>
            <p:nvPicPr>
              <p:cNvPr id="49" name="Picture 2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Фото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</p:grpSp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3880" y="5117595"/>
            <a:ext cx="418848" cy="460430"/>
          </a:xfrm>
          <a:prstGeom prst="rect">
            <a:avLst/>
          </a:prstGeom>
          <a:noFill/>
        </p:spPr>
      </p:pic>
      <p:sp>
        <p:nvSpPr>
          <p:cNvPr id="62" name="Line 24"/>
          <p:cNvSpPr>
            <a:spLocks noChangeShapeType="1"/>
          </p:cNvSpPr>
          <p:nvPr/>
        </p:nvSpPr>
        <p:spPr bwMode="auto">
          <a:xfrm>
            <a:off x="5061878" y="4486869"/>
            <a:ext cx="820850" cy="826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5973732" y="5157477"/>
            <a:ext cx="790875" cy="338554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20</a:t>
            </a:r>
            <a:r>
              <a:rPr lang="en-US" sz="1600" b="1" dirty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</a:t>
            </a:r>
            <a:r>
              <a:rPr lang="ru-RU" sz="1600" b="1" dirty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</a:t>
            </a:r>
            <a:endParaRPr lang="ru-RU" sz="1600" b="1" dirty="0">
              <a:ln w="1905">
                <a:solidFill>
                  <a:srgbClr val="00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164018" y="2347901"/>
            <a:ext cx="5359464" cy="49951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Файловая система компьютера: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  <p:sp>
        <p:nvSpPr>
          <p:cNvPr id="73" name="Заголовок 3"/>
          <p:cNvSpPr txBox="1">
            <a:spLocks/>
          </p:cNvSpPr>
          <p:nvPr/>
        </p:nvSpPr>
        <p:spPr>
          <a:xfrm>
            <a:off x="1293321" y="966893"/>
            <a:ext cx="5065936" cy="371105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0407" y="1240830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Сетевая БД </a:t>
            </a:r>
            <a:r>
              <a:rPr lang="ru-RU" sz="2400" dirty="0">
                <a:latin typeface="Arial" charset="0"/>
              </a:rPr>
              <a:t>– это набор узлов, в которых каждый может быть связан с каждым (схема дорог).</a:t>
            </a:r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>
            <a:off x="2613720" y="2169517"/>
            <a:ext cx="3059905" cy="1456531"/>
            <a:chOff x="1297" y="1222"/>
            <a:chExt cx="2977" cy="1443"/>
          </a:xfrm>
        </p:grpSpPr>
        <p:grpSp>
          <p:nvGrpSpPr>
            <p:cNvPr id="67" name="Group 11"/>
            <p:cNvGrpSpPr>
              <a:grpSpLocks/>
            </p:cNvGrpSpPr>
            <p:nvPr/>
          </p:nvGrpSpPr>
          <p:grpSpPr bwMode="auto">
            <a:xfrm>
              <a:off x="1297" y="1725"/>
              <a:ext cx="2977" cy="437"/>
              <a:chOff x="1131" y="1707"/>
              <a:chExt cx="2977" cy="437"/>
            </a:xfrm>
          </p:grpSpPr>
          <p:sp>
            <p:nvSpPr>
              <p:cNvPr id="80" name="Oval 7"/>
              <p:cNvSpPr>
                <a:spLocks noChangeArrowheads="1"/>
              </p:cNvSpPr>
              <p:nvPr/>
            </p:nvSpPr>
            <p:spPr bwMode="auto">
              <a:xfrm>
                <a:off x="367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Б</a:t>
                </a:r>
              </a:p>
            </p:txBody>
          </p:sp>
          <p:sp>
            <p:nvSpPr>
              <p:cNvPr id="81" name="Oval 8"/>
              <p:cNvSpPr>
                <a:spLocks noChangeArrowheads="1"/>
              </p:cNvSpPr>
              <p:nvPr/>
            </p:nvSpPr>
            <p:spPr bwMode="auto">
              <a:xfrm>
                <a:off x="113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Г</a:t>
                </a:r>
              </a:p>
            </p:txBody>
          </p:sp>
        </p:grpSp>
        <p:grpSp>
          <p:nvGrpSpPr>
            <p:cNvPr id="68" name="Group 10"/>
            <p:cNvGrpSpPr>
              <a:grpSpLocks/>
            </p:cNvGrpSpPr>
            <p:nvPr/>
          </p:nvGrpSpPr>
          <p:grpSpPr bwMode="auto">
            <a:xfrm>
              <a:off x="2566" y="1222"/>
              <a:ext cx="438" cy="1443"/>
              <a:chOff x="2380" y="1263"/>
              <a:chExt cx="438" cy="1443"/>
            </a:xfrm>
          </p:grpSpPr>
          <p:sp>
            <p:nvSpPr>
              <p:cNvPr id="78" name="Oval 6"/>
              <p:cNvSpPr>
                <a:spLocks noChangeArrowheads="1"/>
              </p:cNvSpPr>
              <p:nvPr/>
            </p:nvSpPr>
            <p:spPr bwMode="auto">
              <a:xfrm>
                <a:off x="2380" y="1263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А</a:t>
                </a:r>
              </a:p>
            </p:txBody>
          </p:sp>
          <p:sp>
            <p:nvSpPr>
              <p:cNvPr id="79" name="Oval 9"/>
              <p:cNvSpPr>
                <a:spLocks noChangeArrowheads="1"/>
              </p:cNvSpPr>
              <p:nvPr/>
            </p:nvSpPr>
            <p:spPr bwMode="auto">
              <a:xfrm>
                <a:off x="2381" y="2269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В</a:t>
                </a:r>
              </a:p>
            </p:txBody>
          </p:sp>
        </p:grp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 flipV="1">
              <a:off x="1707" y="1520"/>
              <a:ext cx="861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1711" y="2031"/>
              <a:ext cx="869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>
              <a:off x="1739" y="1951"/>
              <a:ext cx="2093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H="1" flipV="1">
              <a:off x="2784" y="1660"/>
              <a:ext cx="3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flipV="1">
              <a:off x="2999" y="2088"/>
              <a:ext cx="897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 flipH="1" flipV="1">
              <a:off x="2984" y="1532"/>
              <a:ext cx="863" cy="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319466" y="374515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CC"/>
                </a:solidFill>
                <a:latin typeface="Arial" charset="0"/>
              </a:rPr>
              <a:t>Пример</a:t>
            </a:r>
            <a:r>
              <a:rPr lang="ru-RU" sz="2000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dirty="0">
                <a:latin typeface="Arial" charset="0"/>
              </a:rPr>
              <a:t>посещение учащимися одной группы спортивных секций</a:t>
            </a:r>
            <a:r>
              <a:rPr lang="ru-RU" sz="2400" dirty="0">
                <a:latin typeface="Arial" charset="0"/>
              </a:rPr>
              <a:t> </a:t>
            </a:r>
          </a:p>
        </p:txBody>
      </p:sp>
      <p:grpSp>
        <p:nvGrpSpPr>
          <p:cNvPr id="83" name="Group 34"/>
          <p:cNvGrpSpPr>
            <a:grpSpLocks/>
          </p:cNvGrpSpPr>
          <p:nvPr/>
        </p:nvGrpSpPr>
        <p:grpSpPr bwMode="auto">
          <a:xfrm>
            <a:off x="965106" y="4543529"/>
            <a:ext cx="7272338" cy="1800225"/>
            <a:chOff x="1728" y="10224"/>
            <a:chExt cx="6480" cy="1728"/>
          </a:xfrm>
        </p:grpSpPr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2016" y="10656"/>
              <a:ext cx="5616" cy="864"/>
              <a:chOff x="2016" y="10656"/>
              <a:chExt cx="5616" cy="864"/>
            </a:xfrm>
          </p:grpSpPr>
          <p:grpSp>
            <p:nvGrpSpPr>
              <p:cNvPr id="93" name="Group 36"/>
              <p:cNvGrpSpPr>
                <a:grpSpLocks/>
              </p:cNvGrpSpPr>
              <p:nvPr/>
            </p:nvGrpSpPr>
            <p:grpSpPr bwMode="auto">
              <a:xfrm>
                <a:off x="2016" y="10656"/>
                <a:ext cx="1440" cy="864"/>
                <a:chOff x="2016" y="10656"/>
                <a:chExt cx="1440" cy="864"/>
              </a:xfrm>
            </p:grpSpPr>
            <p:sp>
              <p:nvSpPr>
                <p:cNvPr id="117" name="Line 37"/>
                <p:cNvSpPr>
                  <a:spLocks noChangeShapeType="1"/>
                </p:cNvSpPr>
                <p:nvPr/>
              </p:nvSpPr>
              <p:spPr bwMode="auto">
                <a:xfrm>
                  <a:off x="3456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16" y="10944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Line 39"/>
                <p:cNvSpPr>
                  <a:spLocks noChangeShapeType="1"/>
                </p:cNvSpPr>
                <p:nvPr/>
              </p:nvSpPr>
              <p:spPr bwMode="auto">
                <a:xfrm>
                  <a:off x="201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" name="Group 40"/>
              <p:cNvGrpSpPr>
                <a:grpSpLocks/>
              </p:cNvGrpSpPr>
              <p:nvPr/>
            </p:nvGrpSpPr>
            <p:grpSpPr bwMode="auto">
              <a:xfrm>
                <a:off x="5904" y="10656"/>
                <a:ext cx="1152" cy="864"/>
                <a:chOff x="5904" y="10656"/>
                <a:chExt cx="1152" cy="864"/>
              </a:xfrm>
            </p:grpSpPr>
            <p:sp>
              <p:nvSpPr>
                <p:cNvPr id="114" name="Line 41"/>
                <p:cNvSpPr>
                  <a:spLocks noChangeShapeType="1"/>
                </p:cNvSpPr>
                <p:nvPr/>
              </p:nvSpPr>
              <p:spPr bwMode="auto">
                <a:xfrm>
                  <a:off x="5904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>
                  <a:off x="5904" y="10944"/>
                  <a:ext cx="115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705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5" name="Group 44"/>
              <p:cNvGrpSpPr>
                <a:grpSpLocks/>
              </p:cNvGrpSpPr>
              <p:nvPr/>
            </p:nvGrpSpPr>
            <p:grpSpPr bwMode="auto">
              <a:xfrm>
                <a:off x="4176" y="10656"/>
                <a:ext cx="3168" cy="864"/>
                <a:chOff x="4176" y="10656"/>
                <a:chExt cx="3168" cy="864"/>
              </a:xfrm>
            </p:grpSpPr>
            <p:sp>
              <p:nvSpPr>
                <p:cNvPr id="111" name="Line 45"/>
                <p:cNvSpPr>
                  <a:spLocks noChangeShapeType="1"/>
                </p:cNvSpPr>
                <p:nvPr/>
              </p:nvSpPr>
              <p:spPr bwMode="auto">
                <a:xfrm>
                  <a:off x="4176" y="10656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Line 46"/>
                <p:cNvSpPr>
                  <a:spLocks noChangeShapeType="1"/>
                </p:cNvSpPr>
                <p:nvPr/>
              </p:nvSpPr>
              <p:spPr bwMode="auto">
                <a:xfrm>
                  <a:off x="4176" y="11376"/>
                  <a:ext cx="316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Line 47"/>
                <p:cNvSpPr>
                  <a:spLocks noChangeShapeType="1"/>
                </p:cNvSpPr>
                <p:nvPr/>
              </p:nvSpPr>
              <p:spPr bwMode="auto">
                <a:xfrm>
                  <a:off x="7344" y="1137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Line 48"/>
              <p:cNvSpPr>
                <a:spLocks noChangeShapeType="1"/>
              </p:cNvSpPr>
              <p:nvPr/>
            </p:nvSpPr>
            <p:spPr bwMode="auto">
              <a:xfrm>
                <a:off x="2304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" name="Group 49"/>
              <p:cNvGrpSpPr>
                <a:grpSpLocks/>
              </p:cNvGrpSpPr>
              <p:nvPr/>
            </p:nvGrpSpPr>
            <p:grpSpPr bwMode="auto">
              <a:xfrm>
                <a:off x="2448" y="10656"/>
                <a:ext cx="3024" cy="864"/>
                <a:chOff x="2448" y="10656"/>
                <a:chExt cx="3024" cy="864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>
                  <a:off x="244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11088"/>
                  <a:ext cx="302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5472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8" name="Line 53"/>
              <p:cNvSpPr>
                <a:spLocks noChangeShapeType="1"/>
              </p:cNvSpPr>
              <p:nvPr/>
            </p:nvSpPr>
            <p:spPr bwMode="auto">
              <a:xfrm>
                <a:off x="7632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2592" y="10656"/>
                <a:ext cx="2448" cy="864"/>
                <a:chOff x="2592" y="10656"/>
                <a:chExt cx="2448" cy="864"/>
              </a:xfrm>
            </p:grpSpPr>
            <p:sp>
              <p:nvSpPr>
                <p:cNvPr id="105" name="Line 55"/>
                <p:cNvSpPr>
                  <a:spLocks noChangeShapeType="1"/>
                </p:cNvSpPr>
                <p:nvPr/>
              </p:nvSpPr>
              <p:spPr bwMode="auto">
                <a:xfrm>
                  <a:off x="5040" y="1065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92" y="11232"/>
                  <a:ext cx="24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Line 57"/>
                <p:cNvSpPr>
                  <a:spLocks noChangeShapeType="1"/>
                </p:cNvSpPr>
                <p:nvPr/>
              </p:nvSpPr>
              <p:spPr bwMode="auto">
                <a:xfrm>
                  <a:off x="2592" y="1123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0" name="Line 58"/>
              <p:cNvSpPr>
                <a:spLocks noChangeShapeType="1"/>
              </p:cNvSpPr>
              <p:nvPr/>
            </p:nvSpPr>
            <p:spPr bwMode="auto">
              <a:xfrm>
                <a:off x="3888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1" name="Group 59"/>
              <p:cNvGrpSpPr>
                <a:grpSpLocks/>
              </p:cNvGrpSpPr>
              <p:nvPr/>
            </p:nvGrpSpPr>
            <p:grpSpPr bwMode="auto">
              <a:xfrm>
                <a:off x="6048" y="10656"/>
                <a:ext cx="720" cy="864"/>
                <a:chOff x="6048" y="10656"/>
                <a:chExt cx="720" cy="864"/>
              </a:xfrm>
            </p:grpSpPr>
            <p:sp>
              <p:nvSpPr>
                <p:cNvPr id="102" name="Line 60"/>
                <p:cNvSpPr>
                  <a:spLocks noChangeShapeType="1"/>
                </p:cNvSpPr>
                <p:nvPr/>
              </p:nvSpPr>
              <p:spPr bwMode="auto">
                <a:xfrm>
                  <a:off x="676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048" y="11088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Line 62"/>
                <p:cNvSpPr>
                  <a:spLocks noChangeShapeType="1"/>
                </p:cNvSpPr>
                <p:nvPr/>
              </p:nvSpPr>
              <p:spPr bwMode="auto">
                <a:xfrm>
                  <a:off x="6048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5" name="Rectangle 63"/>
            <p:cNvSpPr>
              <a:spLocks noChangeArrowheads="1"/>
            </p:cNvSpPr>
            <p:nvPr/>
          </p:nvSpPr>
          <p:spPr bwMode="auto">
            <a:xfrm>
              <a:off x="1728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latin typeface="Arial" charset="0"/>
                </a:rPr>
                <a:t>Иванов</a:t>
              </a:r>
            </a:p>
          </p:txBody>
        </p:sp>
        <p:sp>
          <p:nvSpPr>
            <p:cNvPr id="86" name="Rectangle 64"/>
            <p:cNvSpPr>
              <a:spLocks noChangeArrowheads="1"/>
            </p:cNvSpPr>
            <p:nvPr/>
          </p:nvSpPr>
          <p:spPr bwMode="auto">
            <a:xfrm>
              <a:off x="3312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Петров</a:t>
              </a:r>
            </a:p>
          </p:txBody>
        </p:sp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4896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Сидоров</a:t>
              </a:r>
            </a:p>
          </p:txBody>
        </p:sp>
        <p:sp>
          <p:nvSpPr>
            <p:cNvPr id="88" name="Rectangle 66"/>
            <p:cNvSpPr>
              <a:spLocks noChangeArrowheads="1"/>
            </p:cNvSpPr>
            <p:nvPr/>
          </p:nvSpPr>
          <p:spPr bwMode="auto">
            <a:xfrm>
              <a:off x="6624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Кузнецов</a:t>
              </a:r>
            </a:p>
          </p:txBody>
        </p:sp>
        <p:sp>
          <p:nvSpPr>
            <p:cNvPr id="89" name="Rectangle 67"/>
            <p:cNvSpPr>
              <a:spLocks noChangeArrowheads="1"/>
            </p:cNvSpPr>
            <p:nvPr/>
          </p:nvSpPr>
          <p:spPr bwMode="auto">
            <a:xfrm>
              <a:off x="1728" y="11520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latin typeface="Arial" charset="0"/>
                </a:rPr>
                <a:t>хоккей</a:t>
              </a:r>
            </a:p>
          </p:txBody>
        </p:sp>
        <p:sp>
          <p:nvSpPr>
            <p:cNvPr id="90" name="Rectangle 68"/>
            <p:cNvSpPr>
              <a:spLocks noChangeArrowheads="1"/>
            </p:cNvSpPr>
            <p:nvPr/>
          </p:nvSpPr>
          <p:spPr bwMode="auto">
            <a:xfrm>
              <a:off x="3312" y="11520"/>
              <a:ext cx="1296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latin typeface="Arial" charset="0"/>
                </a:rPr>
                <a:t>плавание</a:t>
              </a:r>
            </a:p>
          </p:txBody>
        </p:sp>
        <p:sp>
          <p:nvSpPr>
            <p:cNvPr id="91" name="Rectangle 69"/>
            <p:cNvSpPr>
              <a:spLocks noChangeArrowheads="1"/>
            </p:cNvSpPr>
            <p:nvPr/>
          </p:nvSpPr>
          <p:spPr bwMode="auto">
            <a:xfrm>
              <a:off x="5040" y="11520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latin typeface="Arial" charset="0"/>
                </a:rPr>
                <a:t>лыжи</a:t>
              </a:r>
            </a:p>
          </p:txBody>
        </p:sp>
        <p:sp>
          <p:nvSpPr>
            <p:cNvPr id="92" name="Rectangle 70"/>
            <p:cNvSpPr>
              <a:spLocks noChangeArrowheads="1"/>
            </p:cNvSpPr>
            <p:nvPr/>
          </p:nvSpPr>
          <p:spPr bwMode="auto">
            <a:xfrm>
              <a:off x="6768" y="11520"/>
              <a:ext cx="144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latin typeface="Arial" charset="0"/>
                </a:rPr>
                <a:t>футбол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62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23247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  <p:sp>
        <p:nvSpPr>
          <p:cNvPr id="73" name="Заголовок 3"/>
          <p:cNvSpPr txBox="1">
            <a:spLocks/>
          </p:cNvSpPr>
          <p:nvPr/>
        </p:nvSpPr>
        <p:spPr>
          <a:xfrm>
            <a:off x="1293321" y="966893"/>
            <a:ext cx="5065936" cy="371105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small" spc="0" normalizeH="0" baseline="0" noProof="0">
                <a:ln>
                  <a:noFill/>
                </a:ln>
                <a:solidFill>
                  <a:srgbClr val="7598D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0407" y="1240830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Сетевая БД </a:t>
            </a:r>
            <a:r>
              <a:rPr lang="ru-RU" sz="2400" dirty="0">
                <a:latin typeface="Arial" charset="0"/>
              </a:rPr>
              <a:t>– это набор узлов, в которых каждый может быть связан с каждым.</a:t>
            </a: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5513782" y="1952692"/>
            <a:ext cx="3168950" cy="3521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Сеть Интернет</a:t>
            </a:r>
          </a:p>
        </p:txBody>
      </p:sp>
      <p:pic>
        <p:nvPicPr>
          <p:cNvPr id="58" name="Picture 2" descr="C:\Users\Света\Desktop\сетевые б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/>
          <a:stretch/>
        </p:blipFill>
        <p:spPr bwMode="auto">
          <a:xfrm>
            <a:off x="559880" y="2392958"/>
            <a:ext cx="7874141" cy="38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5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92089" y="444451"/>
            <a:ext cx="3679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СУБД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426" y="1882429"/>
            <a:ext cx="8100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управления базами данных (СУБД) </a:t>
            </a:r>
            <a:r>
              <a:rPr lang="ru-RU" sz="3600" dirty="0"/>
              <a:t>–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>это совокупность программных и языковых средств, предназначенных для создания, хранения и обработки баз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8170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34928" y="599728"/>
            <a:ext cx="4248472" cy="619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Задачи СУБД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7708" y="1599460"/>
            <a:ext cx="7053318" cy="41148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создание БД;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редактирование БД;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обновление БД;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упорядочение БД;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поиск информации в БД;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сохранение на диске в виде файла;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загрузка с диска;</a:t>
            </a:r>
          </a:p>
          <a:p>
            <a:pPr>
              <a:buFont typeface="Monotype Sorts" pitchFamily="2" charset="2"/>
              <a:buChar char="4"/>
            </a:pPr>
            <a:r>
              <a:rPr lang="ru-RU" altLang="ru-RU" sz="2800" dirty="0"/>
              <a:t>создание отчета и вывод его на печать.</a:t>
            </a:r>
          </a:p>
        </p:txBody>
      </p:sp>
    </p:spTree>
    <p:extLst>
      <p:ext uri="{BB962C8B-B14F-4D97-AF65-F5344CB8AC3E}">
        <p14:creationId xmlns:p14="http://schemas.microsoft.com/office/powerpoint/2010/main" val="5799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133425" y="369271"/>
            <a:ext cx="3489317" cy="580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Структура БД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22404" y="2082481"/>
            <a:ext cx="7543800" cy="2590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Каждая таблица должна иметь своё</a:t>
            </a:r>
            <a:r>
              <a:rPr lang="ru-RU" sz="2000" b="1" dirty="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имя.</a:t>
            </a:r>
          </a:p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Запись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 –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это строка  таблицы.</a:t>
            </a:r>
          </a:p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Поле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это столбец таблицы.</a:t>
            </a:r>
          </a:p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Таблица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информационная модель реальной системы.</a:t>
            </a:r>
          </a:p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Запись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содержит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информацию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об одном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конкретном объекте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441325" indent="-441325">
              <a:buFont typeface="Wingdings" pitchFamily="2" charset="2"/>
              <a:buBlip>
                <a:blip r:embed="rId3"/>
              </a:buBlip>
            </a:pP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Поле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содержит определённые </a:t>
            </a: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</a:rPr>
              <a:t>характеристики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объектов.</a:t>
            </a:r>
            <a:endParaRPr lang="ru-RU" sz="2000" b="1" i="1" dirty="0">
              <a:solidFill>
                <a:srgbClr val="00FF00"/>
              </a:solidFill>
              <a:latin typeface="Times New Roman" pitchFamily="18" charset="0"/>
            </a:endParaRPr>
          </a:p>
          <a:p>
            <a:pPr marL="441325" indent="-441325">
              <a:buFont typeface="Wingdings" pitchFamily="2" charset="2"/>
              <a:buNone/>
            </a:pPr>
            <a:endParaRPr lang="ru-RU" sz="2800" b="1" i="1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374804" y="1091881"/>
            <a:ext cx="7010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Основной элемент БД – таблица</a:t>
            </a:r>
            <a:r>
              <a:rPr lang="ru-RU" sz="3200" b="1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17539"/>
              </p:ext>
            </p:extLst>
          </p:nvPr>
        </p:nvGraphicFramePr>
        <p:xfrm>
          <a:off x="2975004" y="4749481"/>
          <a:ext cx="2999668" cy="1100904"/>
        </p:xfrm>
        <a:graphic>
          <a:graphicData uri="http://schemas.openxmlformats.org/drawingml/2006/table">
            <a:tbl>
              <a:tblPr/>
              <a:tblGrid>
                <a:gridCol w="749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9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99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522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547403" y="4976971"/>
            <a:ext cx="10058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498621" y="6133753"/>
            <a:ext cx="123252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533585" y="5167471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 flipH="1" flipV="1">
            <a:off x="4317366" y="5926585"/>
            <a:ext cx="157472" cy="3921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3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-70120" y="393240"/>
            <a:ext cx="8839200" cy="772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Основные объекты СУБД</a:t>
            </a: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5100563" y="1299708"/>
            <a:ext cx="3726065" cy="48965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Таблица</a:t>
            </a:r>
            <a:r>
              <a:rPr kumimoji="0" lang="ru-RU" sz="2000" kern="0" dirty="0">
                <a:latin typeface="Arial" pitchFamily="34" charset="0"/>
                <a:cs typeface="Arial" pitchFamily="34" charset="0"/>
              </a:rPr>
              <a:t> – объект, предназначенный для хранения  данных  в  виде записей и полей.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kumimoji="0" lang="ru-RU" sz="2000" kern="0" dirty="0">
                <a:latin typeface="Arial" pitchFamily="34" charset="0"/>
                <a:cs typeface="Arial" pitchFamily="34" charset="0"/>
              </a:rPr>
              <a:t> – объект, предназначенный для облегчения ввода данных.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Запрос</a:t>
            </a:r>
            <a:r>
              <a:rPr kumimoji="0" lang="ru-RU" sz="20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kern="0" dirty="0">
                <a:latin typeface="Arial" pitchFamily="34" charset="0"/>
                <a:cs typeface="Arial" pitchFamily="34" charset="0"/>
              </a:rPr>
              <a:t>– объект позволяющий получить нужные данные из одной или нескольких таблиц.</a:t>
            </a:r>
          </a:p>
          <a:p>
            <a:pPr marL="342900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kumimoji="0" lang="ru-RU" sz="2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Отчёт</a:t>
            </a:r>
            <a:r>
              <a:rPr kumimoji="0" lang="ru-RU" sz="2000" i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kern="0" dirty="0">
                <a:latin typeface="Arial" pitchFamily="34" charset="0"/>
                <a:cs typeface="Arial" pitchFamily="34" charset="0"/>
              </a:rPr>
              <a:t>– объект, предназначенный для печати данных.</a:t>
            </a:r>
          </a:p>
        </p:txBody>
      </p:sp>
      <p:pic>
        <p:nvPicPr>
          <p:cNvPr id="18" name="Picture 8" descr="C:\Users\Света\Desktop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" y="2330967"/>
            <a:ext cx="4680520" cy="22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3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092" y="1458882"/>
            <a:ext cx="80498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называется базой данных.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существуют модели баз данных.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представляет собой система управления базами данных, и её назначением.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Ознакомимся с видами СУБД.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Рассмотрим задачи СУБД, структуру и объекты СУБД.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Изучим интерфейс СУБД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951" y="508874"/>
            <a:ext cx="7728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мы узнаем…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6565" y="1418176"/>
            <a:ext cx="4143404" cy="2314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/>
              <a:t>Новая база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Ввод имени новой базы данных*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Выбор папки для хранения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76556" y="548692"/>
            <a:ext cx="6223640" cy="580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Интерфейс СУБД </a:t>
            </a:r>
            <a:r>
              <a:rPr lang="en-US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Access</a:t>
            </a:r>
            <a:endParaRPr lang="ru-RU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ÐÐ°ÑÑÐ¸Ð½ÐºÐ¸ Ð¿Ð¾ Ð·Ð°Ð¿ÑÐ¾ÑÑ Ð·Ð½Ð°ÑÐ¾Ðº access 2010">
            <a:extLst>
              <a:ext uri="{FF2B5EF4-FFF2-40B4-BE49-F238E27FC236}">
                <a16:creationId xmlns="" xmlns:a16="http://schemas.microsoft.com/office/drawing/2014/main" id="{4911E193-7A79-46DD-A99A-6860C81D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96" y="205913"/>
            <a:ext cx="1309582" cy="13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CB61D03-06EE-47B1-8753-2DFD1C828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10" y="1504856"/>
            <a:ext cx="4274925" cy="1053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6F3F6A-D1A0-4063-BF6D-E04622A9D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697" y="2644778"/>
            <a:ext cx="2876550" cy="166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1016B6-50C4-4B62-A16D-4FBD9B4F791C}"/>
              </a:ext>
            </a:extLst>
          </p:cNvPr>
          <p:cNvSpPr txBox="1"/>
          <p:nvPr/>
        </p:nvSpPr>
        <p:spPr>
          <a:xfrm>
            <a:off x="499147" y="4489434"/>
            <a:ext cx="8141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* При создании новой базы данных на компьютере создается новый файл, который используется как контейнер для всех объектов в базе данных. Файл базы данных, созданный в программе </a:t>
            </a:r>
            <a:r>
              <a:rPr lang="en-US" sz="2000" dirty="0"/>
              <a:t>Access 2007-2016</a:t>
            </a:r>
            <a:r>
              <a:rPr lang="ru-RU" sz="2000" dirty="0"/>
              <a:t>, имеет расширение </a:t>
            </a:r>
            <a:r>
              <a:rPr lang="en-US" sz="2000" b="1" dirty="0"/>
              <a:t>.</a:t>
            </a:r>
            <a:r>
              <a:rPr lang="en-US" sz="2000" b="1" dirty="0" err="1"/>
              <a:t>accdb</a:t>
            </a:r>
            <a:r>
              <a:rPr lang="en-US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02017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9895" y="244471"/>
            <a:ext cx="8158578" cy="994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СУБД для создания страниц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53300" y="1239271"/>
            <a:ext cx="3571900" cy="3254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Виды работ:</a:t>
            </a:r>
          </a:p>
          <a:p>
            <a:pPr lvl="1"/>
            <a:r>
              <a:rPr lang="ru-RU" dirty="0"/>
              <a:t>Создание структуры таблицы </a:t>
            </a:r>
            <a:r>
              <a:rPr lang="ru-RU" i="1" dirty="0"/>
              <a:t>(режим Конструктора)</a:t>
            </a:r>
          </a:p>
          <a:p>
            <a:pPr lvl="1"/>
            <a:r>
              <a:rPr lang="ru-RU" dirty="0"/>
              <a:t>Наполнение таблицы данными </a:t>
            </a:r>
            <a:r>
              <a:rPr lang="ru-RU" i="1" dirty="0"/>
              <a:t>(режим Таблицы)</a:t>
            </a:r>
          </a:p>
          <a:p>
            <a:pPr lvl="1"/>
            <a:r>
              <a:rPr lang="ru-RU" dirty="0"/>
              <a:t>Создание связей (Схема данных, Мастер подстановок)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430819" y="1239271"/>
            <a:ext cx="4087966" cy="4100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Инструменты:</a:t>
            </a:r>
          </a:p>
          <a:p>
            <a:pPr lvl="1"/>
            <a:r>
              <a:rPr lang="ru-RU" dirty="0"/>
              <a:t>Конструктор </a:t>
            </a:r>
            <a:r>
              <a:rPr lang="ru-RU" sz="1600" i="1" dirty="0"/>
              <a:t>(Главная, Создание)</a:t>
            </a:r>
          </a:p>
          <a:p>
            <a:pPr lvl="1"/>
            <a:r>
              <a:rPr lang="ru-RU" dirty="0"/>
              <a:t>Таблица </a:t>
            </a:r>
            <a:r>
              <a:rPr lang="ru-RU" sz="1800" i="1" dirty="0"/>
              <a:t>(Главная, Создание)</a:t>
            </a:r>
          </a:p>
          <a:p>
            <a:pPr lvl="1"/>
            <a:r>
              <a:rPr lang="ru-RU" dirty="0"/>
              <a:t>Схема данных </a:t>
            </a:r>
            <a:r>
              <a:rPr lang="ru-RU" sz="1800" i="1" dirty="0"/>
              <a:t>(Работа с базами данных)</a:t>
            </a:r>
          </a:p>
          <a:p>
            <a:pPr lvl="1"/>
            <a:r>
              <a:rPr lang="ru-RU" dirty="0"/>
              <a:t>Мастер подстановок </a:t>
            </a:r>
            <a:r>
              <a:rPr lang="ru-RU" sz="1800" i="1" dirty="0"/>
              <a:t>(Конструктор, Подстановка)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3FEDEF9-86C5-47D3-BEF3-B8951FAF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34"/>
          <a:stretch/>
        </p:blipFill>
        <p:spPr>
          <a:xfrm>
            <a:off x="466166" y="4441995"/>
            <a:ext cx="8180805" cy="18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9895" y="541769"/>
            <a:ext cx="8158578" cy="580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333" y="1664464"/>
            <a:ext cx="33933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Выполнить задание по ссылкам:</a:t>
            </a:r>
          </a:p>
          <a:p>
            <a:endParaRPr lang="ru-RU" dirty="0"/>
          </a:p>
          <a:p>
            <a:r>
              <a:rPr lang="ru-RU" b="1" dirty="0"/>
              <a:t>Базы данных</a:t>
            </a:r>
            <a:endParaRPr lang="ru-RU" dirty="0"/>
          </a:p>
          <a:p>
            <a:r>
              <a:rPr lang="ru-RU" u="sng" dirty="0">
                <a:hlinkClick r:id="rId3"/>
              </a:rPr>
              <a:t>https://learningapps.org/2377647</a:t>
            </a:r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Интерфейс </a:t>
            </a:r>
            <a:r>
              <a:rPr lang="ru-RU" b="1" dirty="0" err="1"/>
              <a:t>Access</a:t>
            </a:r>
            <a:endParaRPr lang="ru-RU" b="1" dirty="0"/>
          </a:p>
          <a:p>
            <a:r>
              <a:rPr lang="ru-RU" u="sng" dirty="0">
                <a:hlinkClick r:id="rId4"/>
              </a:rPr>
              <a:t>https://learningapps.org/740338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FFA777-A183-4CDD-AE68-86E88B25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533" y="1581919"/>
            <a:ext cx="1591459" cy="1582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851C49-AA1A-4D89-8CCF-909311DEF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533" y="3521926"/>
            <a:ext cx="1600523" cy="15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092" y="1458882"/>
            <a:ext cx="8049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современном мире количество информации постоянно возрастает. Для упорядоченного хранения и обработки больших объемов информации создают и используют базы данных.</a:t>
            </a:r>
          </a:p>
        </p:txBody>
      </p:sp>
      <p:pic>
        <p:nvPicPr>
          <p:cNvPr id="1026" name="Picture 2" descr="Картинки по запросу большое количество информ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95" y="3209109"/>
            <a:ext cx="5143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42838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618" y="1458882"/>
            <a:ext cx="8460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данных </a:t>
            </a:r>
            <a:r>
              <a:rPr lang="ru-RU" sz="4000" dirty="0"/>
              <a:t>– это совокупность взаимосвязанных и организованных определенным образом данных, отображающих состояние объектов и отношений между ними в какой-либо предметной области</a:t>
            </a:r>
          </a:p>
          <a:p>
            <a:pPr indent="541338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23551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251" y="1278315"/>
            <a:ext cx="846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компьютерные базы данных</a:t>
            </a:r>
          </a:p>
        </p:txBody>
      </p:sp>
      <p:pic>
        <p:nvPicPr>
          <p:cNvPr id="2050" name="Picture 2" descr="http://www.migann.narod.ru/Pictures/PCR_manager_v001_be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6" y="2846746"/>
            <a:ext cx="4275299" cy="22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i/informatika/Programma-uchjota/0007-006-Programma-Uchet-kn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02" y="2846746"/>
            <a:ext cx="3551069" cy="26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9000" y="2075400"/>
            <a:ext cx="217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Табличные</a:t>
            </a:r>
            <a:r>
              <a:rPr lang="ru-RU" sz="2800" b="1" i="1" dirty="0"/>
              <a:t> БД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2426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998" y="1278315"/>
            <a:ext cx="846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компьютерные базы данных</a:t>
            </a:r>
          </a:p>
        </p:txBody>
      </p:sp>
      <p:pic>
        <p:nvPicPr>
          <p:cNvPr id="4098" name="Picture 2" descr="http://www.soft-trade.ru/_images/s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8" y="3263421"/>
            <a:ext cx="38481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709" y="2478591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Графические БД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925" y="2478590"/>
            <a:ext cx="315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Мультимедийные БД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9003" y="3235012"/>
            <a:ext cx="3166829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Видео ресурсы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Виртуальные музеи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Аудио ресурсы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Онлайн библиотеки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73169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998" y="1278315"/>
            <a:ext cx="846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компьютерные базы данных</a:t>
            </a:r>
          </a:p>
        </p:txBody>
      </p:sp>
      <p:pic>
        <p:nvPicPr>
          <p:cNvPr id="5126" name="Picture 6" descr="Картинки по запросу неструктурированные дан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6" y="1863090"/>
            <a:ext cx="6005527" cy="45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2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291" y="1859340"/>
            <a:ext cx="8182804" cy="156966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indent="541338"/>
            <a:r>
              <a:rPr lang="ru-RU" sz="3200" dirty="0"/>
              <a:t>Информация, хранимая в базах данных, должна быть структурирована и доступна пользователю!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6992" y="508874"/>
            <a:ext cx="5612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93213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837" y="1454704"/>
            <a:ext cx="8534400" cy="990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структуре организации базы данных делятся на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48072" y="2950096"/>
            <a:ext cx="3581400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РЕЛЯЦИОННЫЕ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27437" y="2944670"/>
            <a:ext cx="4114800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НЕРЕЛЯЦИОННЫЕ</a:t>
            </a:r>
          </a:p>
        </p:txBody>
      </p:sp>
      <p:sp>
        <p:nvSpPr>
          <p:cNvPr id="9" name="Oval 6" descr="Полотно"/>
          <p:cNvSpPr>
            <a:spLocks noChangeArrowheads="1"/>
          </p:cNvSpPr>
          <p:nvPr/>
        </p:nvSpPr>
        <p:spPr bwMode="auto">
          <a:xfrm>
            <a:off x="3172644" y="4615644"/>
            <a:ext cx="3124200" cy="9144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ИЕРАРХИЧЕСКАЯ</a:t>
            </a:r>
          </a:p>
        </p:txBody>
      </p:sp>
      <p:sp>
        <p:nvSpPr>
          <p:cNvPr id="10" name="Oval 7" descr="Полотно"/>
          <p:cNvSpPr>
            <a:spLocks noChangeArrowheads="1"/>
          </p:cNvSpPr>
          <p:nvPr/>
        </p:nvSpPr>
        <p:spPr bwMode="auto">
          <a:xfrm>
            <a:off x="6584837" y="4623777"/>
            <a:ext cx="2209800" cy="9144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СЕТЕВАЯ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220144" y="2433092"/>
            <a:ext cx="1330924" cy="51700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039544" y="2424330"/>
            <a:ext cx="1110072" cy="4734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767309" y="3777444"/>
            <a:ext cx="1242874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102116" y="3788296"/>
            <a:ext cx="843379" cy="8273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3348" y="508874"/>
            <a:ext cx="5539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1148439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687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Mi</cp:lastModifiedBy>
  <cp:revision>53</cp:revision>
  <dcterms:created xsi:type="dcterms:W3CDTF">2013-11-19T05:52:05Z</dcterms:created>
  <dcterms:modified xsi:type="dcterms:W3CDTF">2021-10-04T15:38:55Z</dcterms:modified>
</cp:coreProperties>
</file>