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>
        <p:scale>
          <a:sx n="80" d="100"/>
          <a:sy n="80" d="100"/>
        </p:scale>
        <p:origin x="-96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73361-FCA7-8F43-A212-CC7169B1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27959D-4CFE-FA49-BA58-BCFC2E223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78BE4B-2535-6C4D-A49E-EC81C8A2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5D976D-B03D-8243-B7C1-43A4BD13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67E04-F2A5-0A4C-B7F0-69E922EB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FB7BAA-9D3D-3443-8925-A7F484ABB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5F189-68C5-E34C-A214-6EF837C0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D83398-8420-804B-B146-A6BD4AA14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9DBB5-05C7-7341-BB10-87C73603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2C98AD-61BF-7345-BF7D-A7FEEC5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C0F40C-9840-1D4C-8FD6-94FF769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73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90C93E-5FF2-C349-8DE7-ACE61ACAC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BDCD56-F06C-3F42-BB60-652E14424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85A2ED-082E-2F49-9C16-B1DB7C9E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3369A-B602-8A46-B416-EFD87D66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84560E-F54A-A14B-975D-B637F1A5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38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2C3C2-D798-7E47-A48D-A26B383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CF0E6-E2AD-FC49-94BD-9EE6E26E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2E62BA-9658-FA42-B1DD-D940DAB0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D30168-DB67-E84F-962F-DC19D80D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16066B-B00E-CA4F-ABD8-7EE2EF63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80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0FEEE-01DF-A04A-8176-C695F236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B584E3-D211-FA47-8019-20D77E01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D4E654-701C-5945-8C56-AC2C1C0D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30B2F-AEEF-A84C-8BA4-8A5FBCAA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7B0F3-E7FF-2A4E-8520-42A8F6C3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5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A4CC6-3A5F-D343-A319-EF356994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8DB0C6-BAB0-634F-AA40-DF9C15932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1C00CD-C028-9C4C-804E-2F62A79E2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DD5FEB-4B07-1E49-92DF-545AFD36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77A95E-40AA-7C45-884C-335CB229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D6A91D-5234-0144-87D4-38769311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66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6705F-72B8-F641-AABC-BC5FB799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995026-1062-3E47-8B56-357074320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56607A-7D12-A34F-B5C6-CD38853F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AA5BAF-6FF2-2344-B60B-186B0B284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936B0F-AEC5-554D-B863-72695541C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4AA2EC-2568-7B4E-A421-A2B9A70A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70382C-C79C-1149-9D0B-8096363C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824DDD-74D9-CB49-B149-A7329654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86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06FAE-BB99-2845-B89F-B0983BE3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E95D35-5E48-B34D-88AB-E3415F8B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903D29-701E-5240-8F13-EBF9FBC4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EEAD22-A5AE-874D-A57D-1455C7AD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61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AAE8E6-EBD9-FE43-A4A7-CCC51A94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684808-1D52-B444-AF35-472984A4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D6EA34-012B-9E43-940B-4916AAD4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89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C6C6-E469-AA41-91DA-596BB1E7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43474-DDA9-3C40-8196-6BCC4A69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94878D-163D-CD49-839A-E7CA85E27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0CC164-EB56-0741-B801-9F4F5431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D3A1DF-8173-C24B-8FE2-CE555B68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354455-C399-404E-BEC5-EEA1301D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82936-4456-0F4F-B325-E010BDE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282C1-F5A2-CA4A-9D21-23D2589B9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544E15-2510-DA4B-9FFF-EEE09AC9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66865D-C2B6-024B-B0C9-2733B42D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990A68-5D4F-A149-BACF-463FF404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8F12A7-AF1A-924C-9310-7612AEF8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1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DE4A5A-61F0-6046-A3C1-2088B250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5879-96D1-9049-8E6C-BE275F0D3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C0B9F-5446-A840-9C6A-2D683CF75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E633-A107-444E-B813-79850C9FC503}" type="datetimeFigureOut">
              <a:rPr lang="x-none" smtClean="0"/>
              <a:t>13.05.2022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A2E68F-B49D-5947-AC09-F39A394B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D455AF-A30D-6547-905E-AE65E0961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7F45-99E6-9D42-8A6D-721B5C95327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9C5337-70AD-9C4A-8D27-A04FECEE4C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dhousekeeping.com/home/g2204/repair-things-461109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2CED5-A472-3444-9A45-B1816BE0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338" y="1811132"/>
            <a:ext cx="7010400" cy="23876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Экономическая грамотность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AF5D57-3012-8E4C-BF3D-4E7E908D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338" y="4633284"/>
            <a:ext cx="7010400" cy="684954"/>
          </a:xfrm>
        </p:spPr>
        <p:txBody>
          <a:bodyPr/>
          <a:lstStyle/>
          <a:p>
            <a:r>
              <a:rPr lang="ru-RU" dirty="0" smtClean="0"/>
              <a:t>Деньги: история возникновения, правила экономии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016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341374"/>
            <a:ext cx="9564585" cy="1143041"/>
          </a:xfrm>
        </p:spPr>
        <p:txBody>
          <a:bodyPr>
            <a:normAutofit/>
          </a:bodyPr>
          <a:lstStyle/>
          <a:p>
            <a:r>
              <a:rPr lang="ru-RU" sz="4000" dirty="0"/>
              <a:t>Правило 24 часов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1618" y="4750130"/>
            <a:ext cx="956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Чтобы </a:t>
            </a:r>
            <a:r>
              <a:rPr lang="ru-RU" dirty="0"/>
              <a:t>принять взвешенное решение, </a:t>
            </a:r>
            <a:r>
              <a:rPr lang="ru-RU" dirty="0" smtClean="0"/>
              <a:t>дайте </a:t>
            </a:r>
            <a:r>
              <a:rPr lang="ru-RU" dirty="0"/>
              <a:t>себе сутки. Импульсивные покупки имеют эмоциональную подоплеку и часто бывают нецелесообразны.</a:t>
            </a:r>
          </a:p>
        </p:txBody>
      </p:sp>
      <p:pic>
        <p:nvPicPr>
          <p:cNvPr id="5" name="Рисунок 4" descr="12 правил экономии, которым следуют богатые лю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1484415"/>
            <a:ext cx="4429125" cy="272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71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60338"/>
            <a:ext cx="9564585" cy="11430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Установите бюджет и придерживайтесь его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1618" y="4750130"/>
            <a:ext cx="9564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вы четко определите свой бюджет в день зарплаты, то это поможет вам сэкономить кучу денег. Честно проанализируйте свои доходы и расходы и установите лимит. Финансисты называют такой метод бюджетирования </a:t>
            </a:r>
            <a:r>
              <a:rPr lang="ru-RU" b="1" dirty="0"/>
              <a:t>50/30/20.</a:t>
            </a:r>
          </a:p>
        </p:txBody>
      </p:sp>
      <p:pic>
        <p:nvPicPr>
          <p:cNvPr id="6" name="Рисунок 5" descr="12 правил экономии, которым следуют богатые лю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10" y="1303379"/>
            <a:ext cx="3505200" cy="3172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12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60338"/>
            <a:ext cx="9564585" cy="114304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Сначала платить, потом отдыхать!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1618" y="4750130"/>
            <a:ext cx="9564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Люди, которые разбираются в управлении финансами лучше нас, имеют представление о своих фиксированных расходах. Они следуют правилу автоматически вносить фиксированные платежи </a:t>
            </a:r>
            <a:r>
              <a:rPr lang="ru-RU" b="1" dirty="0"/>
              <a:t>в самый первый день</a:t>
            </a:r>
            <a:r>
              <a:rPr lang="ru-RU" dirty="0"/>
              <a:t>. Так становится ясно, как можно потратить оставшиеся деньги.</a:t>
            </a:r>
          </a:p>
        </p:txBody>
      </p:sp>
      <p:pic>
        <p:nvPicPr>
          <p:cNvPr id="7" name="Рисунок 6" descr="12 правил экономии, которым следуют богатые лю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7" y="1303379"/>
            <a:ext cx="4048125" cy="2913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56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60338"/>
            <a:ext cx="9564585" cy="114304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Составьте список покупок для ежегодных распродаж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1618" y="4441371"/>
            <a:ext cx="95645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 мы любим распродажи. Они могут выглядеть очень привлекательно, но в конечном итоге </a:t>
            </a:r>
            <a:r>
              <a:rPr lang="ru-RU" b="1" dirty="0"/>
              <a:t>вы тратите больше</a:t>
            </a:r>
            <a:r>
              <a:rPr lang="ru-RU" dirty="0"/>
              <a:t>, чем следовало бы, покупая предметы далеко не первой необходимости. </a:t>
            </a:r>
            <a:endParaRPr lang="ru-RU" dirty="0" smtClean="0"/>
          </a:p>
          <a:p>
            <a:pPr algn="ctr"/>
            <a:r>
              <a:rPr lang="ru-RU" dirty="0" smtClean="0"/>
              <a:t>Хотя </a:t>
            </a:r>
            <a:r>
              <a:rPr lang="ru-RU" dirty="0"/>
              <a:t>покупать вещи, которые не участвуют в распродаже, тоже не значит экономить. Эксперты советуют составлять список покупок и расписание распродаж, чтобы покупать максимально выгодно.</a:t>
            </a:r>
          </a:p>
        </p:txBody>
      </p:sp>
      <p:pic>
        <p:nvPicPr>
          <p:cNvPr id="6" name="Рисунок 5" descr="12 правил экономии, которым следуют богатые лю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47" y="1404764"/>
            <a:ext cx="3895725" cy="271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56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60339"/>
            <a:ext cx="9564585" cy="93219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Устраивайте дни без трат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1618" y="5192047"/>
            <a:ext cx="956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Люди, которые умеют экономить, так же хорошо контролируют свою потребность бездумно тратить деньги. Попробуйте каждую неделю устраивать себе </a:t>
            </a:r>
            <a:r>
              <a:rPr lang="ru-RU" b="1" dirty="0"/>
              <a:t>дни без трат</a:t>
            </a:r>
            <a:r>
              <a:rPr lang="ru-RU" dirty="0"/>
              <a:t>.</a:t>
            </a:r>
          </a:p>
        </p:txBody>
      </p:sp>
      <p:pic>
        <p:nvPicPr>
          <p:cNvPr id="7" name="Рисунок 6" descr="12 правил экономии, которым следуют богатые люд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60" y="1343380"/>
            <a:ext cx="4152900" cy="341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59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60339"/>
            <a:ext cx="9564585" cy="93219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Не выбрасывайте — ремонтируйте 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1618" y="3957013"/>
            <a:ext cx="95645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Когда </a:t>
            </a:r>
            <a:r>
              <a:rPr lang="ru-RU" dirty="0" smtClean="0"/>
              <a:t>человек </a:t>
            </a:r>
            <a:r>
              <a:rPr lang="ru-RU" dirty="0"/>
              <a:t>вкладывает деньги в покупку какой-либо вещи, он верит, что она ему будет служить до самого конца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Любой </a:t>
            </a:r>
            <a:r>
              <a:rPr lang="ru-RU" dirty="0"/>
              <a:t>сломанный прибор нужно попытаться починить, прежде чем отправить его на помойку. </a:t>
            </a:r>
            <a:endParaRPr lang="ru-RU" dirty="0" smtClean="0"/>
          </a:p>
          <a:p>
            <a:pPr algn="ctr"/>
            <a:endParaRPr lang="ru-RU" u="sng" dirty="0">
              <a:hlinkClick r:id="rId2"/>
            </a:endParaRPr>
          </a:p>
          <a:p>
            <a:pPr algn="ctr"/>
            <a:r>
              <a:rPr lang="ru-RU" b="1" dirty="0" smtClean="0"/>
              <a:t>Ремонтируя </a:t>
            </a:r>
            <a:r>
              <a:rPr lang="ru-RU" b="1" dirty="0"/>
              <a:t>вещи</a:t>
            </a:r>
            <a:r>
              <a:rPr lang="ru-RU" dirty="0"/>
              <a:t>, мы экономим деньги и заботимся о нашей планете.</a:t>
            </a:r>
          </a:p>
        </p:txBody>
      </p:sp>
      <p:pic>
        <p:nvPicPr>
          <p:cNvPr id="6" name="Рисунок 5" descr="12 правил экономии, которым следуют богатые люд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60" y="1455568"/>
            <a:ext cx="3543300" cy="205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93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7795161" cy="727405"/>
          </a:xfrm>
        </p:spPr>
        <p:txBody>
          <a:bodyPr/>
          <a:lstStyle/>
          <a:p>
            <a:r>
              <a:rPr lang="ru-RU" dirty="0" smtClean="0"/>
              <a:t>История возникновения денег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6909" y="1092530"/>
            <a:ext cx="10557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Деньги появились гораздо позже становления народного хозяйства: сначала древние племена использовали средства обмена (скот, рыбу, украшения меняли на хлеб, мясо, ткани), причем разные народы использовали различные средства для обмена.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9418" y="2551837"/>
            <a:ext cx="101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Такие товарно-обменные отношения были не слишком удобными и возникла необходимость в создании универсального обменного эквивалента. Так появились деньги. Сначала они были металлическими (при изготовлении в разных странах использовались такие материалы, как медь, серебро, бронза).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39315" y="4203428"/>
            <a:ext cx="4972352" cy="17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7795161" cy="727405"/>
          </a:xfrm>
        </p:spPr>
        <p:txBody>
          <a:bodyPr/>
          <a:lstStyle/>
          <a:p>
            <a:r>
              <a:rPr lang="ru-RU" dirty="0" smtClean="0"/>
              <a:t>История возникновения денег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8171" y="1178165"/>
            <a:ext cx="1007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Первые металлические деньги, чеканные монеты, появились в VII веке до нашей эры. Они быстро распространились по всему миру, так как имели высокую стоимость при небольшом весе и объеме.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8171" y="2182505"/>
            <a:ext cx="1007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 расширением товарно-производственных отношений возникла потребность в увеличении стоимости обменного эквивалента, и основными деньгами становятся серебро и золото.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8171" y="3877869"/>
            <a:ext cx="10070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910 год стал переломным моментом в истории развития денег — именно в это время в Китае появились бумажные деньги. </a:t>
            </a:r>
            <a:r>
              <a:rPr lang="ru-RU" dirty="0" smtClean="0"/>
              <a:t>Их </a:t>
            </a:r>
            <a:r>
              <a:rPr lang="ru-RU" dirty="0"/>
              <a:t>сущность заключалась просто в обязательствах выдать натуральные деньги </a:t>
            </a:r>
            <a:r>
              <a:rPr lang="ru-RU" dirty="0" smtClean="0"/>
              <a:t>соответствующей ценности.</a:t>
            </a:r>
            <a:endParaRPr lang="ru-RU" dirty="0"/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62" y="4801199"/>
            <a:ext cx="1562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40" y="4801199"/>
            <a:ext cx="1162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9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7795161" cy="727405"/>
          </a:xfrm>
        </p:spPr>
        <p:txBody>
          <a:bodyPr/>
          <a:lstStyle/>
          <a:p>
            <a:r>
              <a:rPr lang="ru-RU" dirty="0" smtClean="0"/>
              <a:t>История возникновения денег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8171" y="1178165"/>
            <a:ext cx="1007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 появления денег в России в качестве платы за товары и услуги принимались раковины каури, ожерелья из драгоценного металла.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8171" y="2040001"/>
            <a:ext cx="1007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Примерно в восьмом веке на Руси появились дирхемы, серебряные копейки, которые получили название куны.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8171" y="3877869"/>
            <a:ext cx="1007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 концу X века в Киевской Руси была запущена собственная чеканка золотых и серебряных монет.</a:t>
            </a:r>
            <a:endParaRPr lang="ru-RU" dirty="0"/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8171" y="2961973"/>
            <a:ext cx="1007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X веке на смену кунам пришли западноевропейские деньги, денарии — монеты из тонкого серебра, на поверхности которых красовались примитивные изображения королей.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4626181"/>
            <a:ext cx="2305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08" y="4626181"/>
            <a:ext cx="3124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7795161" cy="727405"/>
          </a:xfrm>
        </p:spPr>
        <p:txBody>
          <a:bodyPr/>
          <a:lstStyle/>
          <a:p>
            <a:r>
              <a:rPr lang="ru-RU" dirty="0" smtClean="0"/>
              <a:t>История возникновения денег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8171" y="1178165"/>
            <a:ext cx="10070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/>
              <a:t>Что касается первых бумажных денег на Руси, то появились они при Екатерине II в 1769 году: выпущенные бумажные ассигнации от 25 до 100 рублей можно было свободно обменивать на деньги из меди. Примерно в это же время в Москве и Санкт-Петербурге были открыты два банка.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6908" y="4941287"/>
            <a:ext cx="10070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Денежная </a:t>
            </a:r>
            <a:r>
              <a:rPr lang="ru-RU" dirty="0"/>
              <a:t>система (и в России, и в мире) стала активно совершенствоваться с появлением банков. Банки изначально выполняли исключительно функцию хранителей ценностей и денег. При сдаче на хранение денег человек получал сертификат, в котором указывалась сумма, находившаяся у банка на хранении. Это давало возможность расплачиваться не тяжелыми монетами, а легкими и удобными сертификатами. С течением времени сами сертификаты стали приравниваться к деньгам.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8171" y="4458263"/>
            <a:ext cx="1007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Само слово «банкнота» в переводе с английского означает «банковская запись»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2322232"/>
            <a:ext cx="2800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4" y="2322231"/>
            <a:ext cx="3524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85" y="2322232"/>
            <a:ext cx="2047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8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9564585" cy="18555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Составьте меню на неделю вперед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dirty="0"/>
              <a:t>т</a:t>
            </a:r>
            <a:r>
              <a:rPr lang="ru-RU" dirty="0" smtClean="0"/>
              <a:t>ак</a:t>
            </a:r>
            <a:r>
              <a:rPr lang="ru-RU" dirty="0"/>
              <a:t>, чтобы закупать продукты один раз в неделю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5666" y="2149434"/>
            <a:ext cx="10070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dirty="0" smtClean="0"/>
              <a:t>Разработайте </a:t>
            </a:r>
            <a:r>
              <a:rPr lang="ru-RU" dirty="0"/>
              <a:t>комплексное меню по дням недели и составьте список продуктов, которые вам для этого понадобятся. </a:t>
            </a:r>
            <a:endParaRPr lang="ru-RU" dirty="0" smtClean="0"/>
          </a:p>
          <a:p>
            <a:pPr lvl="0"/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Придерживайтесь </a:t>
            </a:r>
            <a:r>
              <a:rPr lang="ru-RU" dirty="0"/>
              <a:t>списка, когда идете в супермаркет или делаете заказ в интернет-магазине. Таким образом вы перестанете тратить деньги на продукты, которые на деле окажутся не нужными. </a:t>
            </a:r>
            <a:endParaRPr lang="ru-RU" dirty="0" smtClean="0"/>
          </a:p>
          <a:p>
            <a:pPr lvl="0"/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 </a:t>
            </a:r>
            <a:r>
              <a:rPr lang="ru-RU" dirty="0"/>
              <a:t>Не покупайте продукты на голодный желудок, иначе вам захочется купить всё самое вкусное, а это – лишние траты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Выделите два дня в неделю на приготовление самых любимых или сложных блюд, которые нравятся всей семье, в остальное время готовьте по простым рецептам. Учитывайте время приготовления и количество ингредиентов, иначе через три-четыре дня вам надоест постоянно торчать у плиты.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lvl="0" indent="-285750">
              <a:buFontTx/>
              <a:buChar char="-"/>
            </a:pPr>
            <a:endParaRPr lang="ru-RU" dirty="0"/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2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9564585" cy="18555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Используйте приложения на смартфоне</a:t>
            </a:r>
            <a:br>
              <a:rPr lang="ru-RU" dirty="0"/>
            </a:br>
            <a:r>
              <a:rPr lang="ru-RU" dirty="0" smtClean="0"/>
              <a:t>и </a:t>
            </a:r>
            <a:r>
              <a:rPr lang="ru-RU" dirty="0"/>
              <a:t>бонусные программы ближайших </a:t>
            </a:r>
            <a:r>
              <a:rPr lang="ru-RU" dirty="0" smtClean="0"/>
              <a:t>супермаркетов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5666" y="2888098"/>
            <a:ext cx="10070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Чтобы иметь возможность сравнить цены на продукты и не пропустить выгодные акции, достаточно иметь три приложения у себя на смартфоне. На их установку и регистрацию уйдет немного времени, зато вы будете знать, где выгоднее покупать молоко, макароны, курицу и остальные базовые продукты. </a:t>
            </a:r>
          </a:p>
          <a:p>
            <a:pPr marL="285750" lvl="0" indent="-285750" algn="ctr">
              <a:buFontTx/>
              <a:buChar char="-"/>
            </a:pPr>
            <a:endParaRPr lang="ru-RU" dirty="0"/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44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175120"/>
            <a:ext cx="9564585" cy="114304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Выходя из комнаты, гасите </a:t>
            </a:r>
            <a:r>
              <a:rPr lang="ru-RU" sz="4000" dirty="0" smtClean="0"/>
              <a:t>свет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55666" y="1133495"/>
            <a:ext cx="10070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Казалось бы, очевидное и знакомое всем правило, но соблюдают его немногие.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08511" y="1788185"/>
            <a:ext cx="9564585" cy="1465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Сократите использование бытовой техники</a:t>
            </a:r>
          </a:p>
          <a:p>
            <a:pPr algn="ctr"/>
            <a:r>
              <a:rPr lang="ru-RU" sz="4000" dirty="0"/>
              <a:t>Чайник, кофеварка, утюг – расходуют много электроэнергии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08509" y="3645725"/>
            <a:ext cx="9564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dirty="0" smtClean="0"/>
              <a:t>Стиральная </a:t>
            </a:r>
            <a:r>
              <a:rPr lang="ru-RU" dirty="0"/>
              <a:t>машина тоже относится к технике, которая потребляет большое количество электроэнергии, поэтому количество стирок можно сократить на 1 цикл в неделю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Достаньте и используйте термос, чтобы не включать и не кипятить воду в электрическом чайнике каждый раз, когда она остывает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/>
              <a:t>Не запускайте посудомоечную машину полупустой, старайтесь правильно расставлять посуду в посудомойке, чтобы эффективнее её использовать. 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Отключайте приборы от сети </a:t>
            </a:r>
            <a:r>
              <a:rPr lang="ru-RU" dirty="0" smtClean="0"/>
              <a:t>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2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62" y="341374"/>
            <a:ext cx="9564585" cy="1143041"/>
          </a:xfrm>
        </p:spPr>
        <p:txBody>
          <a:bodyPr>
            <a:normAutofit/>
          </a:bodyPr>
          <a:lstStyle/>
          <a:p>
            <a:r>
              <a:rPr lang="ru-RU" sz="4000" dirty="0"/>
              <a:t>Используйте метод – 52 недели богатства</a:t>
            </a:r>
            <a:r>
              <a:rPr lang="ru-RU" sz="4000" b="1" dirty="0"/>
              <a:t> </a:t>
            </a:r>
          </a:p>
        </p:txBody>
      </p:sp>
      <p:sp>
        <p:nvSpPr>
          <p:cNvPr id="10" name="AutoShape 2" descr="Первые бумажные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98514" y="1793175"/>
            <a:ext cx="95645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Уже давно существует система экономии денежных средств, которые можно откладывать постепенно в течение года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Её суть заключается в том, чтобы еженедельно откладывать небольшую сумму, каждый раз немного её увеличивая. Например, начните в первую неделю с 50 рублей и прибавляйте каждую неделю к прежней сумме еще по 50 руб. То есть, если в первую неделю вы сэкономите 50 руб., в следующую отложите 100 </a:t>
            </a:r>
            <a:r>
              <a:rPr lang="ru-RU" dirty="0" smtClean="0"/>
              <a:t>руб. </a:t>
            </a:r>
            <a:r>
              <a:rPr lang="ru-RU" dirty="0"/>
              <a:t>и т.д., то к концу года накопите приличную сумму –  68 900 руб. </a:t>
            </a:r>
            <a:endParaRPr lang="ru-RU" dirty="0" smtClean="0"/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Если такой метод кажется вам слишком затратным, то начните с 10 руб. в неделю. Если, наоборот, есть финансовая «подушка безопасности», начните обратный отсчет с 2600 руб. И постепенно уменьшайте сумму.</a:t>
            </a:r>
          </a:p>
        </p:txBody>
      </p:sp>
    </p:spTree>
    <p:extLst>
      <p:ext uri="{BB962C8B-B14F-4D97-AF65-F5344CB8AC3E}">
        <p14:creationId xmlns:p14="http://schemas.microsoft.com/office/powerpoint/2010/main" val="229190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506</Words>
  <Application>Microsoft Office PowerPoint</Application>
  <PresentationFormat>Произвольный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Экономическая грамотность</vt:lpstr>
      <vt:lpstr>История возникновения денег</vt:lpstr>
      <vt:lpstr>История возникновения денег</vt:lpstr>
      <vt:lpstr>История возникновения денег</vt:lpstr>
      <vt:lpstr>История возникновения денег</vt:lpstr>
      <vt:lpstr>Составьте меню на неделю вперед  так, чтобы закупать продукты один раз в неделю </vt:lpstr>
      <vt:lpstr>Используйте приложения на смартфоне и бонусные программы ближайших супермаркетов </vt:lpstr>
      <vt:lpstr>Выходя из комнаты, гасите свет</vt:lpstr>
      <vt:lpstr>Используйте метод – 52 недели богатства </vt:lpstr>
      <vt:lpstr>Правило 24 часов </vt:lpstr>
      <vt:lpstr>Установите бюджет и придерживайтесь его </vt:lpstr>
      <vt:lpstr>Сначала платить, потом отдыхать! </vt:lpstr>
      <vt:lpstr>Составьте список покупок для ежегодных распродаж </vt:lpstr>
      <vt:lpstr>Устраивайте дни без трат </vt:lpstr>
      <vt:lpstr>Не выбрасывайте — ремонтируйте 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210</cp:lastModifiedBy>
  <cp:revision>12</cp:revision>
  <dcterms:created xsi:type="dcterms:W3CDTF">2022-01-31T14:40:29Z</dcterms:created>
  <dcterms:modified xsi:type="dcterms:W3CDTF">2022-05-13T12:30:10Z</dcterms:modified>
</cp:coreProperties>
</file>